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theme/themeOverride2.xml" ContentType="application/vnd.openxmlformats-officedocument.themeOverr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6.xml" ContentType="application/vnd.openxmlformats-officedocument.drawingml.chart+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59" r:id="rId5"/>
    <p:sldId id="261" r:id="rId6"/>
    <p:sldId id="285" r:id="rId7"/>
    <p:sldId id="292" r:id="rId8"/>
    <p:sldId id="287" r:id="rId9"/>
    <p:sldId id="262" r:id="rId10"/>
    <p:sldId id="265" r:id="rId11"/>
    <p:sldId id="289" r:id="rId12"/>
    <p:sldId id="288" r:id="rId13"/>
    <p:sldId id="270" r:id="rId14"/>
    <p:sldId id="273" r:id="rId15"/>
    <p:sldId id="274" r:id="rId16"/>
    <p:sldId id="275" r:id="rId17"/>
    <p:sldId id="291" r:id="rId18"/>
    <p:sldId id="277" r:id="rId19"/>
    <p:sldId id="290" r:id="rId20"/>
    <p:sldId id="278" r:id="rId21"/>
    <p:sldId id="279" r:id="rId22"/>
    <p:sldId id="280" r:id="rId23"/>
    <p:sldId id="281" r:id="rId24"/>
    <p:sldId id="282" r:id="rId25"/>
    <p:sldId id="283" r:id="rId26"/>
    <p:sldId id="284" r:id="rId27"/>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2" autoAdjust="0"/>
    <p:restoredTop sz="94660"/>
  </p:normalViewPr>
  <p:slideViewPr>
    <p:cSldViewPr snapToGrid="0">
      <p:cViewPr varScale="1">
        <p:scale>
          <a:sx n="64" d="100"/>
          <a:sy n="64" d="100"/>
        </p:scale>
        <p:origin x="78"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Fileserverpasa\pasalimani\DEPARTMANLAR\SPG\sunumlar\MARCH%202015%20GRAPHS.xls"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oleObject" Target="file:///\\Fileserverpasa\pasalimani\DEPARTMANLAR\SPG\SUNUMLAR\2017%20SEPTEMBER%20PRESENTATION%20GRAPHS.xls" TargetMode="Externa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2.xml"/></Relationships>
</file>

<file path=ppt/charts/_rels/chart6.xml.rels><?xml version="1.0" encoding="UTF-8" standalone="yes"?>
<Relationships xmlns="http://schemas.openxmlformats.org/package/2006/relationships"><Relationship Id="rId1" Type="http://schemas.openxmlformats.org/officeDocument/2006/relationships/oleObject" Target="file:///\\Fileserverpasa\pasalimani\DEPARTMANLAR\SPG\sunumlar\2017%20JUNE%20PRESENTATION%20GRAPH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r>
              <a:rPr lang="tr-TR" b="1"/>
              <a:t>Ownership Structure</a:t>
            </a: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tr-TR"/>
        </a:p>
      </c:txPr>
    </c:title>
    <c:autoTitleDeleted val="0"/>
    <c:plotArea>
      <c:layout>
        <c:manualLayout>
          <c:layoutTarget val="inner"/>
          <c:xMode val="edge"/>
          <c:yMode val="edge"/>
          <c:x val="0.23307884901484086"/>
          <c:y val="0.1894783948466619"/>
          <c:w val="0.55564231890368543"/>
          <c:h val="0.71135329322772711"/>
        </c:manualLayout>
      </c:layout>
      <c:doughnut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Lbls>
            <c:dLbl>
              <c:idx val="0"/>
              <c:layout>
                <c:manualLayout>
                  <c:x val="0.12941640359471196"/>
                  <c:y val="-4.3837440673898066E-3"/>
                </c:manualLayout>
              </c:layout>
              <c:tx>
                <c:rich>
                  <a:bodyPr/>
                  <a:lstStyle/>
                  <a:p>
                    <a:r>
                      <a:rPr lang="en-US"/>
                      <a:t>Park</a:t>
                    </a:r>
                    <a:r>
                      <a:rPr lang="en-US" baseline="0"/>
                      <a:t> Holding </a:t>
                    </a:r>
                    <a:fld id="{46BFA287-8F22-4844-A862-A841971E91ED}" type="VALUE">
                      <a:rPr lang="en-US"/>
                      <a:pPr/>
                      <a:t>[VALUE]</a:t>
                    </a:fld>
                    <a:r>
                      <a:rPr lang="en-US"/>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manualLayout>
                  <c:x val="-0.12748635510694326"/>
                  <c:y val="9.6243757556021645E-2"/>
                </c:manualLayout>
              </c:layout>
              <c:tx>
                <c:rich>
                  <a:bodyPr/>
                  <a:lstStyle/>
                  <a:p>
                    <a:r>
                      <a:rPr lang="en-US" dirty="0"/>
                      <a:t>Turgay Ciner </a:t>
                    </a:r>
                    <a:fld id="{1EBA2E22-9BB3-4326-B5AE-BB30837DA1C5}" type="VALUE">
                      <a:rPr lang="en-US"/>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manualLayout>
                  <c:x val="-0.13308075399495092"/>
                  <c:y val="-6.6275307019303301E-2"/>
                </c:manualLayout>
              </c:layout>
              <c:tx>
                <c:rich>
                  <a:bodyPr/>
                  <a:lstStyle/>
                  <a:p>
                    <a:r>
                      <a:rPr lang="en-US"/>
                      <a:t>Others 32%</a:t>
                    </a:r>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tr-TR"/>
              </a:p>
            </c:txPr>
            <c:showLegendKey val="0"/>
            <c:showVal val="1"/>
            <c:showCatName val="0"/>
            <c:showSerName val="0"/>
            <c:showPercent val="0"/>
            <c:showBubbleSize val="0"/>
            <c:showLeaderLines val="0"/>
            <c:extLst>
              <c:ext xmlns:c15="http://schemas.microsoft.com/office/drawing/2012/chart" uri="{CE6537A1-D6FC-4f65-9D91-7224C49458BB}"/>
            </c:extLst>
          </c:dLbls>
          <c:cat>
            <c:strRef>
              <c:f>'0rtaklık yapısı'!$B$6:$B$8</c:f>
              <c:strCache>
                <c:ptCount val="3"/>
                <c:pt idx="0">
                  <c:v>Park Holding</c:v>
                </c:pt>
                <c:pt idx="1">
                  <c:v>Turgay Ciner</c:v>
                </c:pt>
                <c:pt idx="2">
                  <c:v>Others</c:v>
                </c:pt>
              </c:strCache>
            </c:strRef>
          </c:cat>
          <c:val>
            <c:numRef>
              <c:f>'0rtaklık yapısı'!$C$6:$C$8</c:f>
              <c:numCache>
                <c:formatCode>General</c:formatCode>
                <c:ptCount val="3"/>
                <c:pt idx="0">
                  <c:v>61.24</c:v>
                </c:pt>
                <c:pt idx="1">
                  <c:v>6.76</c:v>
                </c:pt>
                <c:pt idx="2">
                  <c:v>32</c:v>
                </c:pt>
              </c:numCache>
            </c:numRef>
          </c:val>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showDLblsOverMax val="0"/>
  </c:chart>
  <c:spPr>
    <a:noFill/>
    <a:ln>
      <a:noFill/>
    </a:ln>
    <a:effectLst/>
  </c:spPr>
  <c:txPr>
    <a:bodyPr/>
    <a:lstStyle/>
    <a:p>
      <a:pPr>
        <a:defRPr sz="2000"/>
      </a:pPr>
      <a:endParaRPr lang="tr-T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2.3183925811437404E-2"/>
          <c:y val="0.1018957345971564"/>
          <c:w val="0.95517774343122097"/>
          <c:h val="0.77962085308056872"/>
        </c:manualLayout>
      </c:layout>
      <c:barChart>
        <c:barDir val="col"/>
        <c:grouping val="stacked"/>
        <c:varyColors val="0"/>
        <c:ser>
          <c:idx val="0"/>
          <c:order val="0"/>
          <c:tx>
            <c:strRef>
              <c:f>'satış gelirleri'!$B$22</c:f>
              <c:strCache>
                <c:ptCount val="1"/>
                <c:pt idx="0">
                  <c:v>copper</c:v>
                </c:pt>
              </c:strCache>
            </c:strRef>
          </c:tx>
          <c:spPr>
            <a:solidFill>
              <a:srgbClr val="808080"/>
            </a:solidFill>
            <a:ln w="12700">
              <a:solidFill>
                <a:srgbClr val="000000"/>
              </a:solidFill>
              <a:prstDash val="solid"/>
            </a:ln>
          </c:spPr>
          <c:invertIfNegative val="0"/>
          <c:dLbls>
            <c:dLbl>
              <c:idx val="0"/>
              <c:layout>
                <c:manualLayout>
                  <c:x val="2.16886335884985E-3"/>
                  <c:y val="4.4114390914405839E-3"/>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
              <c:layout>
                <c:manualLayout>
                  <c:x val="-3.0392646050619252E-4"/>
                  <c:y val="-1.718003259071289E-2"/>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
              <c:layout>
                <c:manualLayout>
                  <c:x val="-3.8072752497900668E-3"/>
                  <c:y val="-1.5272605142366683E-2"/>
                </c:manualLayout>
              </c:layout>
              <c:dLblPos val="ctr"/>
              <c:showLegendKey val="0"/>
              <c:showVal val="1"/>
              <c:showCatName val="0"/>
              <c:showSerName val="0"/>
              <c:showPercent val="0"/>
              <c:showBubbleSize val="0"/>
              <c:extLst>
                <c:ext xmlns:c15="http://schemas.microsoft.com/office/drawing/2012/chart" uri="{CE6537A1-D6FC-4f65-9D91-7224C49458BB}"/>
              </c:extLst>
            </c:dLbl>
            <c:dLbl>
              <c:idx val="3"/>
              <c:layout>
                <c:manualLayout>
                  <c:x val="-2.0607934054611781E-3"/>
                  <c:y val="-1.8957345971563982E-2"/>
                </c:manualLayout>
              </c:layout>
              <c:dLblPos val="ctr"/>
              <c:showLegendKey val="0"/>
              <c:showVal val="1"/>
              <c:showCatName val="0"/>
              <c:showSerName val="0"/>
              <c:showPercent val="0"/>
              <c:showBubbleSize val="0"/>
              <c:extLst>
                <c:ext xmlns:c15="http://schemas.microsoft.com/office/drawing/2012/chart" uri="{CE6537A1-D6FC-4f65-9D91-7224C49458BB}"/>
              </c:extLst>
            </c:dLbl>
            <c:dLbl>
              <c:idx val="4"/>
              <c:layout>
                <c:manualLayout>
                  <c:x val="-1.5404025037828539E-3"/>
                  <c:y val="-1.5123334701645707E-2"/>
                </c:manualLayout>
              </c:layout>
              <c:dLblPos val="ctr"/>
              <c:showLegendKey val="0"/>
              <c:showVal val="1"/>
              <c:showCatName val="0"/>
              <c:showSerName val="0"/>
              <c:showPercent val="0"/>
              <c:showBubbleSize val="0"/>
              <c:extLst>
                <c:ext xmlns:c15="http://schemas.microsoft.com/office/drawing/2012/chart" uri="{CE6537A1-D6FC-4f65-9D91-7224C49458BB}"/>
              </c:extLst>
            </c:dLbl>
            <c:numFmt formatCode="#,##0" sourceLinked="0"/>
            <c:spPr>
              <a:noFill/>
              <a:ln w="25400">
                <a:noFill/>
              </a:ln>
            </c:spPr>
            <c:txPr>
              <a:bodyPr rot="-5400000" vert="horz"/>
              <a:lstStyle/>
              <a:p>
                <a:pPr algn="ctr">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'satış gelirleri'!$A$23:$A$32</c:f>
              <c:numCache>
                <c:formatCode>General</c:formatCode>
                <c:ptCount val="10"/>
                <c:pt idx="0">
                  <c:v>2007</c:v>
                </c:pt>
                <c:pt idx="1">
                  <c:v>2008</c:v>
                </c:pt>
                <c:pt idx="2">
                  <c:v>2009</c:v>
                </c:pt>
                <c:pt idx="3">
                  <c:v>2010</c:v>
                </c:pt>
                <c:pt idx="4">
                  <c:v>2011</c:v>
                </c:pt>
                <c:pt idx="5">
                  <c:v>2012</c:v>
                </c:pt>
                <c:pt idx="6">
                  <c:v>2013</c:v>
                </c:pt>
                <c:pt idx="7">
                  <c:v>2014</c:v>
                </c:pt>
                <c:pt idx="8">
                  <c:v>2015</c:v>
                </c:pt>
                <c:pt idx="9">
                  <c:v>2016</c:v>
                </c:pt>
              </c:numCache>
            </c:numRef>
          </c:cat>
          <c:val>
            <c:numRef>
              <c:f>'satış gelirleri'!$B$23:$B$32</c:f>
              <c:numCache>
                <c:formatCode>#,##0_);[Black]\(#,##0\)</c:formatCode>
                <c:ptCount val="10"/>
                <c:pt idx="0">
                  <c:v>80040645</c:v>
                </c:pt>
                <c:pt idx="1">
                  <c:v>110713833</c:v>
                </c:pt>
                <c:pt idx="2">
                  <c:v>69857081</c:v>
                </c:pt>
                <c:pt idx="3">
                  <c:v>64191660</c:v>
                </c:pt>
                <c:pt idx="4" formatCode="#,##0.00">
                  <c:v>151135664</c:v>
                </c:pt>
                <c:pt idx="5" formatCode="#,##0.00">
                  <c:v>229264821</c:v>
                </c:pt>
                <c:pt idx="6" formatCode="#,##0.00">
                  <c:v>226524686</c:v>
                </c:pt>
                <c:pt idx="7">
                  <c:v>209927689</c:v>
                </c:pt>
                <c:pt idx="8">
                  <c:v>164371258</c:v>
                </c:pt>
                <c:pt idx="9" formatCode="#,##0.00">
                  <c:v>135409470</c:v>
                </c:pt>
              </c:numCache>
            </c:numRef>
          </c:val>
        </c:ser>
        <c:ser>
          <c:idx val="1"/>
          <c:order val="1"/>
          <c:tx>
            <c:strRef>
              <c:f>'satış gelirleri'!$C$22</c:f>
              <c:strCache>
                <c:ptCount val="1"/>
                <c:pt idx="0">
                  <c:v>asphaltite</c:v>
                </c:pt>
              </c:strCache>
            </c:strRef>
          </c:tx>
          <c:spPr>
            <a:solidFill>
              <a:srgbClr val="333333"/>
            </a:solidFill>
            <a:ln w="12700">
              <a:solidFill>
                <a:srgbClr val="000000"/>
              </a:solidFill>
              <a:prstDash val="solid"/>
            </a:ln>
          </c:spPr>
          <c:invertIfNegative val="0"/>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layout>
                <c:manualLayout>
                  <c:x val="-5.3580628541988662E-4"/>
                  <c:y val="-9.2762125113507732E-2"/>
                </c:manualLayout>
              </c:layout>
              <c:dLblPos val="ctr"/>
              <c:showLegendKey val="0"/>
              <c:showVal val="1"/>
              <c:showCatName val="0"/>
              <c:showSerName val="0"/>
              <c:showPercent val="0"/>
              <c:showBubbleSize val="0"/>
              <c:extLst>
                <c:ext xmlns:c15="http://schemas.microsoft.com/office/drawing/2012/chart" uri="{CE6537A1-D6FC-4f65-9D91-7224C49458BB}"/>
              </c:extLst>
            </c:dLbl>
            <c:dLbl>
              <c:idx val="3"/>
              <c:layout>
                <c:manualLayout>
                  <c:x val="6.3849139011466641E-3"/>
                  <c:y val="-6.0140577790885205E-2"/>
                </c:manualLayout>
              </c:layout>
              <c:dLblPos val="ctr"/>
              <c:showLegendKey val="0"/>
              <c:showVal val="1"/>
              <c:showCatName val="0"/>
              <c:showSerName val="0"/>
              <c:showPercent val="0"/>
              <c:showBubbleSize val="0"/>
              <c:extLst>
                <c:ext xmlns:c15="http://schemas.microsoft.com/office/drawing/2012/chart" uri="{CE6537A1-D6FC-4f65-9D91-7224C49458BB}"/>
              </c:extLst>
            </c:dLbl>
            <c:dLbl>
              <c:idx val="4"/>
              <c:layout>
                <c:manualLayout>
                  <c:x val="7.3272468200472115E-3"/>
                  <c:y val="-6.4690167793529083E-2"/>
                </c:manualLayout>
              </c:layout>
              <c:dLblPos val="ctr"/>
              <c:showLegendKey val="0"/>
              <c:showVal val="1"/>
              <c:showCatName val="0"/>
              <c:showSerName val="0"/>
              <c:showPercent val="0"/>
              <c:showBubbleSize val="0"/>
              <c:extLst>
                <c:ext xmlns:c15="http://schemas.microsoft.com/office/drawing/2012/chart" uri="{CE6537A1-D6FC-4f65-9D91-7224C49458BB}"/>
              </c:extLst>
            </c:dLbl>
            <c:dLbl>
              <c:idx val="5"/>
              <c:layout>
                <c:manualLayout>
                  <c:x val="-2.0766528242382315E-2"/>
                  <c:y val="-7.4560985504444233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1.9544967757536211E-2"/>
                  <c:y val="-7.7046351687925674E-2"/>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8.9580067385458364E-17"/>
                  <c:y val="-5.4678056036592419E-2"/>
                </c:manualLayout>
              </c:layout>
              <c:showLegendKey val="0"/>
              <c:showVal val="1"/>
              <c:showCatName val="0"/>
              <c:showSerName val="0"/>
              <c:showPercent val="0"/>
              <c:showBubbleSize val="0"/>
              <c:extLst>
                <c:ext xmlns:c15="http://schemas.microsoft.com/office/drawing/2012/chart" uri="{CE6537A1-D6FC-4f65-9D91-7224C49458BB}"/>
              </c:extLst>
            </c:dLbl>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'satış gelirleri'!$A$23:$A$32</c:f>
              <c:numCache>
                <c:formatCode>General</c:formatCode>
                <c:ptCount val="10"/>
                <c:pt idx="0">
                  <c:v>2007</c:v>
                </c:pt>
                <c:pt idx="1">
                  <c:v>2008</c:v>
                </c:pt>
                <c:pt idx="2">
                  <c:v>2009</c:v>
                </c:pt>
                <c:pt idx="3">
                  <c:v>2010</c:v>
                </c:pt>
                <c:pt idx="4">
                  <c:v>2011</c:v>
                </c:pt>
                <c:pt idx="5">
                  <c:v>2012</c:v>
                </c:pt>
                <c:pt idx="6">
                  <c:v>2013</c:v>
                </c:pt>
                <c:pt idx="7">
                  <c:v>2014</c:v>
                </c:pt>
                <c:pt idx="8">
                  <c:v>2015</c:v>
                </c:pt>
                <c:pt idx="9">
                  <c:v>2016</c:v>
                </c:pt>
              </c:numCache>
            </c:numRef>
          </c:cat>
          <c:val>
            <c:numRef>
              <c:f>'satış gelirleri'!$C$23:$C$30</c:f>
              <c:numCache>
                <c:formatCode>#,##0_);[Black]\(#,##0\)</c:formatCode>
                <c:ptCount val="8"/>
                <c:pt idx="0">
                  <c:v>0</c:v>
                </c:pt>
                <c:pt idx="1">
                  <c:v>0</c:v>
                </c:pt>
                <c:pt idx="2">
                  <c:v>8211605</c:v>
                </c:pt>
                <c:pt idx="3">
                  <c:v>19314397</c:v>
                </c:pt>
                <c:pt idx="4">
                  <c:v>19709514</c:v>
                </c:pt>
                <c:pt idx="5">
                  <c:v>30816836</c:v>
                </c:pt>
                <c:pt idx="6">
                  <c:v>33704018</c:v>
                </c:pt>
                <c:pt idx="7">
                  <c:v>11587475</c:v>
                </c:pt>
              </c:numCache>
            </c:numRef>
          </c:val>
        </c:ser>
        <c:dLbls>
          <c:showLegendKey val="0"/>
          <c:showVal val="0"/>
          <c:showCatName val="0"/>
          <c:showSerName val="0"/>
          <c:showPercent val="0"/>
          <c:showBubbleSize val="0"/>
        </c:dLbls>
        <c:gapWidth val="150"/>
        <c:overlap val="100"/>
        <c:axId val="2068504640"/>
        <c:axId val="2068492672"/>
      </c:barChart>
      <c:catAx>
        <c:axId val="2068504640"/>
        <c:scaling>
          <c:orientation val="minMax"/>
        </c:scaling>
        <c:delete val="0"/>
        <c:axPos val="b"/>
        <c:numFmt formatCode="General" sourceLinked="1"/>
        <c:majorTickMark val="out"/>
        <c:minorTickMark val="none"/>
        <c:tickLblPos val="nextTo"/>
        <c:spPr>
          <a:ln w="3175">
            <a:solidFill>
              <a:srgbClr val="000000"/>
            </a:solidFill>
            <a:prstDash val="solid"/>
          </a:ln>
        </c:spPr>
        <c:txPr>
          <a:bodyPr rot="0" vert="horz"/>
          <a:lstStyle/>
          <a:p>
            <a:pPr>
              <a:defRPr/>
            </a:pPr>
            <a:endParaRPr lang="tr-TR"/>
          </a:p>
        </c:txPr>
        <c:crossAx val="2068492672"/>
        <c:crosses val="autoZero"/>
        <c:auto val="1"/>
        <c:lblAlgn val="ctr"/>
        <c:lblOffset val="100"/>
        <c:tickLblSkip val="1"/>
        <c:tickMarkSkip val="1"/>
        <c:noMultiLvlLbl val="0"/>
      </c:catAx>
      <c:valAx>
        <c:axId val="2068492672"/>
        <c:scaling>
          <c:orientation val="minMax"/>
        </c:scaling>
        <c:delete val="1"/>
        <c:axPos val="l"/>
        <c:majorGridlines>
          <c:spPr>
            <a:ln w="12700">
              <a:solidFill>
                <a:srgbClr val="FFFFFF"/>
              </a:solidFill>
              <a:prstDash val="solid"/>
            </a:ln>
          </c:spPr>
        </c:majorGridlines>
        <c:numFmt formatCode="#,##0_);[Black]\(#,##0\)" sourceLinked="1"/>
        <c:majorTickMark val="out"/>
        <c:minorTickMark val="none"/>
        <c:tickLblPos val="nextTo"/>
        <c:crossAx val="2068504640"/>
        <c:crosses val="autoZero"/>
        <c:crossBetween val="between"/>
      </c:valAx>
      <c:spPr>
        <a:solidFill>
          <a:srgbClr val="C0C0C0"/>
        </a:solidFill>
        <a:ln w="25400">
          <a:noFill/>
        </a:ln>
      </c:spPr>
    </c:plotArea>
    <c:legend>
      <c:legendPos val="t"/>
      <c:layout>
        <c:manualLayout>
          <c:xMode val="edge"/>
          <c:yMode val="edge"/>
          <c:x val="0.37248840803709427"/>
          <c:y val="1.8957345971563982E-2"/>
          <c:w val="0.25502318392581147"/>
          <c:h val="5.9241706161137442E-2"/>
        </c:manualLayout>
      </c:layout>
      <c:overlay val="0"/>
      <c:spPr>
        <a:solidFill>
          <a:srgbClr val="C0C0C0"/>
        </a:solidFill>
        <a:ln w="25400">
          <a:noFill/>
        </a:ln>
      </c:spPr>
    </c:legend>
    <c:plotVisOnly val="1"/>
    <c:dispBlanksAs val="gap"/>
    <c:showDLblsOverMax val="0"/>
  </c:chart>
  <c:spPr>
    <a:solidFill>
      <a:srgbClr val="C0C0C0"/>
    </a:solidFill>
    <a:ln w="9525">
      <a:noFill/>
    </a:ln>
  </c:spPr>
  <c:txPr>
    <a:bodyPr/>
    <a:lstStyle/>
    <a:p>
      <a:pPr>
        <a:defRPr sz="1900" b="0" i="0" u="none" strike="noStrike" baseline="0">
          <a:solidFill>
            <a:srgbClr val="000000"/>
          </a:solidFill>
          <a:latin typeface="+mn-lt"/>
          <a:ea typeface="Arial Tur"/>
          <a:cs typeface="Arial Tur"/>
        </a:defRPr>
      </a:pPr>
      <a:endParaRPr lang="tr-TR"/>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1176470588235294E-2"/>
          <c:y val="5.8690744920993229E-2"/>
          <c:w val="0.92500000000000004"/>
          <c:h val="0.82844243792325056"/>
        </c:manualLayout>
      </c:layout>
      <c:barChart>
        <c:barDir val="col"/>
        <c:grouping val="clustered"/>
        <c:varyColors val="0"/>
        <c:ser>
          <c:idx val="0"/>
          <c:order val="0"/>
          <c:spPr>
            <a:solidFill>
              <a:srgbClr val="3366FF"/>
            </a:solidFill>
            <a:ln w="25400">
              <a:noFill/>
            </a:ln>
          </c:spPr>
          <c:invertIfNegative val="0"/>
          <c:dLbls>
            <c:dLbl>
              <c:idx val="1"/>
              <c:layout>
                <c:manualLayout>
                  <c:x val="1.2842365292573701E-3"/>
                  <c:y val="-1.6738652589419628E-3"/>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'net earnings'!$B$1:$B$10</c:f>
              <c:numCache>
                <c:formatCode>General</c:formatCode>
                <c:ptCount val="10"/>
                <c:pt idx="0">
                  <c:v>2007</c:v>
                </c:pt>
                <c:pt idx="1">
                  <c:v>2008</c:v>
                </c:pt>
                <c:pt idx="2">
                  <c:v>2009</c:v>
                </c:pt>
                <c:pt idx="3">
                  <c:v>2010</c:v>
                </c:pt>
                <c:pt idx="4">
                  <c:v>2011</c:v>
                </c:pt>
                <c:pt idx="5">
                  <c:v>2012</c:v>
                </c:pt>
                <c:pt idx="6">
                  <c:v>2013</c:v>
                </c:pt>
                <c:pt idx="7">
                  <c:v>2014</c:v>
                </c:pt>
                <c:pt idx="8">
                  <c:v>2015</c:v>
                </c:pt>
                <c:pt idx="9">
                  <c:v>2016</c:v>
                </c:pt>
              </c:numCache>
            </c:numRef>
          </c:cat>
          <c:val>
            <c:numRef>
              <c:f>'net earnings'!$D$1:$D$10</c:f>
              <c:numCache>
                <c:formatCode>0.0</c:formatCode>
                <c:ptCount val="10"/>
                <c:pt idx="0">
                  <c:v>19.786372</c:v>
                </c:pt>
                <c:pt idx="1">
                  <c:v>74.828897999999995</c:v>
                </c:pt>
                <c:pt idx="2">
                  <c:v>19.426974000000001</c:v>
                </c:pt>
                <c:pt idx="3">
                  <c:v>37.168377</c:v>
                </c:pt>
                <c:pt idx="4">
                  <c:v>100.89571100000001</c:v>
                </c:pt>
                <c:pt idx="5">
                  <c:v>107.315083</c:v>
                </c:pt>
                <c:pt idx="6">
                  <c:v>69.252863000000005</c:v>
                </c:pt>
                <c:pt idx="7">
                  <c:v>20.459924000000001</c:v>
                </c:pt>
                <c:pt idx="8">
                  <c:v>29.234883</c:v>
                </c:pt>
                <c:pt idx="9">
                  <c:v>-20.502367</c:v>
                </c:pt>
              </c:numCache>
            </c:numRef>
          </c:val>
        </c:ser>
        <c:dLbls>
          <c:showLegendKey val="0"/>
          <c:showVal val="0"/>
          <c:showCatName val="0"/>
          <c:showSerName val="0"/>
          <c:showPercent val="0"/>
          <c:showBubbleSize val="0"/>
        </c:dLbls>
        <c:gapWidth val="150"/>
        <c:axId val="2068500288"/>
        <c:axId val="2068499744"/>
      </c:barChart>
      <c:catAx>
        <c:axId val="2068500288"/>
        <c:scaling>
          <c:orientation val="minMax"/>
        </c:scaling>
        <c:delete val="0"/>
        <c:axPos val="b"/>
        <c:numFmt formatCode="General" sourceLinked="1"/>
        <c:majorTickMark val="none"/>
        <c:minorTickMark val="none"/>
        <c:tickLblPos val="nextTo"/>
        <c:spPr>
          <a:ln w="9525">
            <a:noFill/>
          </a:ln>
        </c:spPr>
        <c:txPr>
          <a:bodyPr rot="0" vert="horz"/>
          <a:lstStyle/>
          <a:p>
            <a:pPr>
              <a:defRPr/>
            </a:pPr>
            <a:endParaRPr lang="tr-TR"/>
          </a:p>
        </c:txPr>
        <c:crossAx val="2068499744"/>
        <c:crosses val="autoZero"/>
        <c:auto val="1"/>
        <c:lblAlgn val="ctr"/>
        <c:lblOffset val="100"/>
        <c:tickLblSkip val="1"/>
        <c:tickMarkSkip val="1"/>
        <c:noMultiLvlLbl val="0"/>
      </c:catAx>
      <c:valAx>
        <c:axId val="2068499744"/>
        <c:scaling>
          <c:orientation val="minMax"/>
        </c:scaling>
        <c:delete val="1"/>
        <c:axPos val="l"/>
        <c:majorGridlines>
          <c:spPr>
            <a:ln w="3175">
              <a:solidFill>
                <a:srgbClr val="808080"/>
              </a:solidFill>
              <a:prstDash val="solid"/>
            </a:ln>
          </c:spPr>
        </c:majorGridlines>
        <c:numFmt formatCode="0.0" sourceLinked="1"/>
        <c:majorTickMark val="out"/>
        <c:minorTickMark val="none"/>
        <c:tickLblPos val="nextTo"/>
        <c:crossAx val="2068500288"/>
        <c:crosses val="autoZero"/>
        <c:crossBetween val="between"/>
      </c:valAx>
      <c:spPr>
        <a:solidFill>
          <a:srgbClr val="C0C0C0"/>
        </a:solidFill>
        <a:ln w="25400">
          <a:noFill/>
        </a:ln>
      </c:spPr>
    </c:plotArea>
    <c:plotVisOnly val="1"/>
    <c:dispBlanksAs val="gap"/>
    <c:showDLblsOverMax val="0"/>
  </c:chart>
  <c:spPr>
    <a:solidFill>
      <a:srgbClr val="C0C0C0"/>
    </a:solidFill>
    <a:ln w="9525">
      <a:noFill/>
    </a:ln>
  </c:spPr>
  <c:txPr>
    <a:bodyPr/>
    <a:lstStyle/>
    <a:p>
      <a:pPr>
        <a:defRPr sz="1900" b="0" i="0" u="none" strike="noStrike" baseline="0">
          <a:solidFill>
            <a:srgbClr val="000000"/>
          </a:solidFill>
          <a:latin typeface="+mn-lt"/>
          <a:ea typeface="Arial Tur"/>
          <a:cs typeface="Arial Tur"/>
        </a:defRPr>
      </a:pPr>
      <a:endParaRPr lang="tr-T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007088018141207"/>
          <c:y val="2.8592498549280213E-2"/>
          <c:w val="0.81801973829595442"/>
          <c:h val="0.75718905419626858"/>
        </c:manualLayout>
      </c:layout>
      <c:barChart>
        <c:barDir val="col"/>
        <c:grouping val="clustered"/>
        <c:varyColors val="0"/>
        <c:ser>
          <c:idx val="0"/>
          <c:order val="0"/>
          <c:tx>
            <c:strRef>
              <c:f>'temettü dağıtımı'!$A$4</c:f>
              <c:strCache>
                <c:ptCount val="1"/>
                <c:pt idx="0">
                  <c:v>Net Earnings</c:v>
                </c:pt>
              </c:strCache>
            </c:strRef>
          </c:tx>
          <c:invertIfNegative val="0"/>
          <c:dLbls>
            <c:dLbl>
              <c:idx val="0"/>
              <c:layout>
                <c:manualLayout>
                  <c:x val="2.3104122933268795E-17"/>
                  <c:y val="0.22222222222222221"/>
                </c:manualLayout>
              </c:layout>
              <c:spPr/>
              <c:txPr>
                <a:bodyPr rot="-5400000" vert="horz"/>
                <a:lstStyle/>
                <a:p>
                  <a:pPr>
                    <a:defRPr/>
                  </a:pPr>
                  <a:endParaRPr lang="tr-TR"/>
                </a:p>
              </c:txPr>
              <c:dLblPos val="outEnd"/>
              <c:showLegendKey val="0"/>
              <c:showVal val="1"/>
              <c:showCatName val="0"/>
              <c:showSerName val="0"/>
              <c:showPercent val="0"/>
              <c:showBubbleSize val="0"/>
              <c:extLst>
                <c:ext xmlns:c15="http://schemas.microsoft.com/office/drawing/2012/chart" uri="{CE6537A1-D6FC-4f65-9D91-7224C49458BB}"/>
              </c:extLst>
            </c:dLbl>
            <c:dLbl>
              <c:idx val="1"/>
              <c:layout>
                <c:manualLayout>
                  <c:x val="0"/>
                  <c:y val="0.20338983050847459"/>
                </c:manualLayout>
              </c:layout>
              <c:spPr/>
              <c:txPr>
                <a:bodyPr rot="-5400000" vert="horz"/>
                <a:lstStyle/>
                <a:p>
                  <a:pPr>
                    <a:defRPr/>
                  </a:pPr>
                  <a:endParaRPr lang="tr-TR"/>
                </a:p>
              </c:txPr>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0"/>
                  <c:y val="0.2184557438794727"/>
                </c:manualLayout>
              </c:layout>
              <c:spPr/>
              <c:txPr>
                <a:bodyPr rot="-5400000" vert="horz"/>
                <a:lstStyle/>
                <a:p>
                  <a:pPr>
                    <a:defRPr/>
                  </a:pPr>
                  <a:endParaRPr lang="tr-TR"/>
                </a:p>
              </c:txPr>
              <c:dLblPos val="outEnd"/>
              <c:showLegendKey val="0"/>
              <c:showVal val="1"/>
              <c:showCatName val="0"/>
              <c:showSerName val="0"/>
              <c:showPercent val="0"/>
              <c:showBubbleSize val="0"/>
              <c:extLst>
                <c:ext xmlns:c15="http://schemas.microsoft.com/office/drawing/2012/chart" uri="{CE6537A1-D6FC-4f65-9D91-7224C49458BB}"/>
              </c:extLst>
            </c:dLbl>
            <c:dLbl>
              <c:idx val="3"/>
              <c:layout>
                <c:manualLayout>
                  <c:x val="0"/>
                  <c:y val="-7.5329566854989895E-3"/>
                </c:manualLayout>
              </c:layout>
              <c:spPr/>
              <c:txPr>
                <a:bodyPr rot="-5400000" vert="horz"/>
                <a:lstStyle/>
                <a:p>
                  <a:pPr>
                    <a:defRPr/>
                  </a:pPr>
                  <a:endParaRPr lang="tr-TR"/>
                </a:p>
              </c:txPr>
              <c:dLblPos val="outEnd"/>
              <c:showLegendKey val="0"/>
              <c:showVal val="1"/>
              <c:showCatName val="0"/>
              <c:showSerName val="0"/>
              <c:showPercent val="0"/>
              <c:showBubbleSize val="0"/>
              <c:extLst>
                <c:ext xmlns:c15="http://schemas.microsoft.com/office/drawing/2012/chart" uri="{CE6537A1-D6FC-4f65-9D91-7224C49458BB}"/>
              </c:extLst>
            </c:dLbl>
            <c:spPr>
              <a:noFill/>
              <a:ln w="25400">
                <a:noFill/>
              </a:ln>
            </c:spPr>
            <c:txPr>
              <a:bodyPr rot="-5400000" vert="horz"/>
              <a:lstStyle/>
              <a:p>
                <a:pPr>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'temettü dağıtımı'!$B$3:$G$3</c:f>
              <c:numCache>
                <c:formatCode>General</c:formatCode>
                <c:ptCount val="6"/>
                <c:pt idx="0">
                  <c:v>2011</c:v>
                </c:pt>
                <c:pt idx="1">
                  <c:v>2012</c:v>
                </c:pt>
                <c:pt idx="2">
                  <c:v>2013</c:v>
                </c:pt>
                <c:pt idx="3">
                  <c:v>2014</c:v>
                </c:pt>
                <c:pt idx="4">
                  <c:v>2015</c:v>
                </c:pt>
                <c:pt idx="5">
                  <c:v>2016</c:v>
                </c:pt>
              </c:numCache>
            </c:numRef>
          </c:cat>
          <c:val>
            <c:numRef>
              <c:f>'temettü dağıtımı'!$B$4:$G$4</c:f>
              <c:numCache>
                <c:formatCode>#,##0</c:formatCode>
                <c:ptCount val="6"/>
                <c:pt idx="0">
                  <c:v>100895711</c:v>
                </c:pt>
                <c:pt idx="1">
                  <c:v>107013605</c:v>
                </c:pt>
                <c:pt idx="2">
                  <c:v>69735813</c:v>
                </c:pt>
                <c:pt idx="3">
                  <c:v>20459924</c:v>
                </c:pt>
                <c:pt idx="4">
                  <c:v>29234883</c:v>
                </c:pt>
                <c:pt idx="5">
                  <c:v>-20502367</c:v>
                </c:pt>
              </c:numCache>
            </c:numRef>
          </c:val>
        </c:ser>
        <c:ser>
          <c:idx val="1"/>
          <c:order val="1"/>
          <c:tx>
            <c:strRef>
              <c:f>'temettü dağıtımı'!$A$5</c:f>
              <c:strCache>
                <c:ptCount val="1"/>
                <c:pt idx="0">
                  <c:v>Distributed Dividend</c:v>
                </c:pt>
              </c:strCache>
            </c:strRef>
          </c:tx>
          <c:spPr>
            <a:solidFill>
              <a:schemeClr val="bg1">
                <a:lumMod val="75000"/>
              </a:schemeClr>
            </a:solidFill>
          </c:spPr>
          <c:invertIfNegative val="0"/>
          <c:dLbls>
            <c:dLbl>
              <c:idx val="0"/>
              <c:layout>
                <c:manualLayout>
                  <c:x val="0"/>
                  <c:y val="0.2184557438794727"/>
                </c:manualLayout>
              </c:layout>
              <c:spPr/>
              <c:txPr>
                <a:bodyPr rot="-5400000" vert="horz"/>
                <a:lstStyle/>
                <a:p>
                  <a:pPr>
                    <a:defRPr/>
                  </a:pPr>
                  <a:endParaRPr lang="tr-TR"/>
                </a:p>
              </c:txPr>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0"/>
                  <c:y val="0.21468926553672316"/>
                </c:manualLayout>
              </c:layout>
              <c:spPr/>
              <c:txPr>
                <a:bodyPr rot="-5400000" vert="horz"/>
                <a:lstStyle/>
                <a:p>
                  <a:pPr>
                    <a:defRPr/>
                  </a:pPr>
                  <a:endParaRPr lang="tr-TR"/>
                </a:p>
              </c:txPr>
              <c:dLblPos val="outEnd"/>
              <c:showLegendKey val="0"/>
              <c:showVal val="1"/>
              <c:showCatName val="0"/>
              <c:showSerName val="0"/>
              <c:showPercent val="0"/>
              <c:showBubbleSize val="0"/>
              <c:extLst>
                <c:ext xmlns:c15="http://schemas.microsoft.com/office/drawing/2012/chart" uri="{CE6537A1-D6FC-4f65-9D91-7224C49458BB}"/>
              </c:extLst>
            </c:dLbl>
            <c:dLbl>
              <c:idx val="3"/>
              <c:layout>
                <c:manualLayout>
                  <c:x val="0"/>
                  <c:y val="0.22222222222222221"/>
                </c:manualLayout>
              </c:layout>
              <c:spPr/>
              <c:txPr>
                <a:bodyPr rot="-5400000" vert="horz"/>
                <a:lstStyle/>
                <a:p>
                  <a:pPr>
                    <a:defRPr/>
                  </a:pPr>
                  <a:endParaRPr lang="tr-TR"/>
                </a:p>
              </c:txPr>
              <c:dLblPos val="outEnd"/>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a:t>-</a:t>
                    </a:r>
                  </a:p>
                </c:rich>
              </c:tx>
              <c:dLblPos val="ctr"/>
              <c:showLegendKey val="0"/>
              <c:showVal val="0"/>
              <c:showCatName val="0"/>
              <c:showSerName val="0"/>
              <c:showPercent val="0"/>
              <c:showBubbleSize val="0"/>
              <c:extLst>
                <c:ext xmlns:c15="http://schemas.microsoft.com/office/drawing/2012/chart" uri="{CE6537A1-D6FC-4f65-9D91-7224C49458BB}"/>
              </c:extLst>
            </c:dLbl>
            <c:spPr>
              <a:noFill/>
              <a:ln w="25400">
                <a:noFill/>
              </a:ln>
            </c:spPr>
            <c:txPr>
              <a:bodyPr rot="-5400000" vert="horz"/>
              <a:lstStyle/>
              <a:p>
                <a:pPr>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'temettü dağıtımı'!$B$3:$G$3</c:f>
              <c:numCache>
                <c:formatCode>General</c:formatCode>
                <c:ptCount val="6"/>
                <c:pt idx="0">
                  <c:v>2011</c:v>
                </c:pt>
                <c:pt idx="1">
                  <c:v>2012</c:v>
                </c:pt>
                <c:pt idx="2">
                  <c:v>2013</c:v>
                </c:pt>
                <c:pt idx="3">
                  <c:v>2014</c:v>
                </c:pt>
                <c:pt idx="4">
                  <c:v>2015</c:v>
                </c:pt>
                <c:pt idx="5">
                  <c:v>2016</c:v>
                </c:pt>
              </c:numCache>
            </c:numRef>
          </c:cat>
          <c:val>
            <c:numRef>
              <c:f>'temettü dağıtımı'!$B$5:$G$5</c:f>
              <c:numCache>
                <c:formatCode>#,##0</c:formatCode>
                <c:ptCount val="6"/>
                <c:pt idx="0">
                  <c:v>100000000</c:v>
                </c:pt>
                <c:pt idx="1">
                  <c:v>0</c:v>
                </c:pt>
                <c:pt idx="2">
                  <c:v>63744336</c:v>
                </c:pt>
                <c:pt idx="3">
                  <c:v>91464687</c:v>
                </c:pt>
                <c:pt idx="4">
                  <c:v>55222124</c:v>
                </c:pt>
                <c:pt idx="5">
                  <c:v>0</c:v>
                </c:pt>
              </c:numCache>
            </c:numRef>
          </c:val>
        </c:ser>
        <c:dLbls>
          <c:showLegendKey val="0"/>
          <c:showVal val="0"/>
          <c:showCatName val="0"/>
          <c:showSerName val="0"/>
          <c:showPercent val="0"/>
          <c:showBubbleSize val="0"/>
        </c:dLbls>
        <c:gapWidth val="150"/>
        <c:axId val="2068495936"/>
        <c:axId val="2068493216"/>
      </c:barChart>
      <c:catAx>
        <c:axId val="2068495936"/>
        <c:scaling>
          <c:orientation val="minMax"/>
        </c:scaling>
        <c:delete val="0"/>
        <c:axPos val="b"/>
        <c:numFmt formatCode="General" sourceLinked="1"/>
        <c:majorTickMark val="out"/>
        <c:minorTickMark val="none"/>
        <c:tickLblPos val="nextTo"/>
        <c:txPr>
          <a:bodyPr/>
          <a:lstStyle/>
          <a:p>
            <a:pPr>
              <a:defRPr b="1"/>
            </a:pPr>
            <a:endParaRPr lang="tr-TR"/>
          </a:p>
        </c:txPr>
        <c:crossAx val="2068493216"/>
        <c:crosses val="autoZero"/>
        <c:auto val="1"/>
        <c:lblAlgn val="ctr"/>
        <c:lblOffset val="100"/>
        <c:noMultiLvlLbl val="0"/>
      </c:catAx>
      <c:valAx>
        <c:axId val="2068493216"/>
        <c:scaling>
          <c:orientation val="minMax"/>
        </c:scaling>
        <c:delete val="0"/>
        <c:axPos val="l"/>
        <c:numFmt formatCode="#,##0" sourceLinked="1"/>
        <c:majorTickMark val="out"/>
        <c:minorTickMark val="none"/>
        <c:tickLblPos val="nextTo"/>
        <c:crossAx val="2068495936"/>
        <c:crosses val="autoZero"/>
        <c:crossBetween val="between"/>
      </c:valAx>
      <c:spPr>
        <a:ln>
          <a:noFill/>
        </a:ln>
      </c:spPr>
    </c:plotArea>
    <c:legend>
      <c:legendPos val="r"/>
      <c:layout>
        <c:manualLayout>
          <c:xMode val="edge"/>
          <c:yMode val="edge"/>
          <c:x val="0.34814505686789149"/>
          <c:y val="3.5104381183121341E-2"/>
          <c:w val="0.49449361329833769"/>
          <c:h val="6.6248307493582403E-2"/>
        </c:manualLayout>
      </c:layout>
      <c:overlay val="0"/>
    </c:legend>
    <c:plotVisOnly val="1"/>
    <c:dispBlanksAs val="gap"/>
    <c:showDLblsOverMax val="0"/>
  </c:chart>
  <c:spPr>
    <a:ln>
      <a:noFill/>
    </a:ln>
  </c:spPr>
  <c:txPr>
    <a:bodyPr/>
    <a:lstStyle/>
    <a:p>
      <a:pPr>
        <a:defRPr sz="1800"/>
      </a:pPr>
      <a:endParaRPr lang="tr-T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2.8416798207563938E-2"/>
          <c:y val="0.11792466410472263"/>
          <c:w val="0.9445202451847442"/>
          <c:h val="0.7429253838597526"/>
        </c:manualLayout>
      </c:layout>
      <c:barChart>
        <c:barDir val="col"/>
        <c:grouping val="stacked"/>
        <c:varyColors val="0"/>
        <c:ser>
          <c:idx val="0"/>
          <c:order val="0"/>
          <c:tx>
            <c:strRef>
              <c:f>'SE &amp; Debt'!$A$7</c:f>
              <c:strCache>
                <c:ptCount val="1"/>
                <c:pt idx="0">
                  <c:v>Shareholders' Equity</c:v>
                </c:pt>
              </c:strCache>
            </c:strRef>
          </c:tx>
          <c:spPr>
            <a:solidFill>
              <a:srgbClr val="FFFFFF"/>
            </a:solidFill>
            <a:ln w="12700">
              <a:solidFill>
                <a:srgbClr val="000000"/>
              </a:solidFill>
              <a:prstDash val="solid"/>
            </a:ln>
          </c:spPr>
          <c:invertIfNegative val="0"/>
          <c:dLbls>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'SE &amp; Debt'!$B$2:$N$2</c:f>
              <c:numCache>
                <c:formatCode>General</c:formatCode>
                <c:ptCount val="13"/>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numCache>
            </c:numRef>
          </c:cat>
          <c:val>
            <c:numRef>
              <c:f>'SE &amp; Debt'!$B$7:$N$7</c:f>
              <c:numCache>
                <c:formatCode>0</c:formatCode>
                <c:ptCount val="13"/>
                <c:pt idx="0">
                  <c:v>88.485941999999994</c:v>
                </c:pt>
                <c:pt idx="1">
                  <c:v>99.985311999999993</c:v>
                </c:pt>
                <c:pt idx="2">
                  <c:v>129.908985</c:v>
                </c:pt>
                <c:pt idx="3">
                  <c:v>143.45505800000001</c:v>
                </c:pt>
                <c:pt idx="4">
                  <c:v>223.41320200000001</c:v>
                </c:pt>
                <c:pt idx="5">
                  <c:v>301.79044800000003</c:v>
                </c:pt>
                <c:pt idx="6">
                  <c:v>342.56084099999998</c:v>
                </c:pt>
                <c:pt idx="7">
                  <c:v>443.4</c:v>
                </c:pt>
                <c:pt idx="8" formatCode="General">
                  <c:v>450</c:v>
                </c:pt>
                <c:pt idx="9" formatCode="General">
                  <c:v>520</c:v>
                </c:pt>
                <c:pt idx="10">
                  <c:v>499</c:v>
                </c:pt>
                <c:pt idx="11">
                  <c:v>437</c:v>
                </c:pt>
                <c:pt idx="12">
                  <c:v>445</c:v>
                </c:pt>
              </c:numCache>
            </c:numRef>
          </c:val>
        </c:ser>
        <c:ser>
          <c:idx val="1"/>
          <c:order val="1"/>
          <c:tx>
            <c:strRef>
              <c:f>'SE &amp; Debt'!$A$8</c:f>
              <c:strCache>
                <c:ptCount val="1"/>
                <c:pt idx="0">
                  <c:v>Total Debt</c:v>
                </c:pt>
              </c:strCache>
            </c:strRef>
          </c:tx>
          <c:spPr>
            <a:solidFill>
              <a:srgbClr val="99CCFF"/>
            </a:solidFill>
            <a:ln w="3175">
              <a:solidFill>
                <a:srgbClr val="000000"/>
              </a:solidFill>
              <a:prstDash val="solid"/>
            </a:ln>
          </c:spPr>
          <c:invertIfNegative val="0"/>
          <c:dLbls>
            <c:dLbl>
              <c:idx val="0"/>
              <c:layout>
                <c:manualLayout>
                  <c:x val="-1.3147738345513375E-3"/>
                  <c:y val="-4.428883394866287E-2"/>
                </c:manualLayout>
              </c:layout>
              <c:spPr>
                <a:noFill/>
                <a:ln w="25400">
                  <a:noFill/>
                </a:ln>
              </c:spPr>
              <c:txPr>
                <a:bodyPr/>
                <a:lstStyle/>
                <a:p>
                  <a:pPr>
                    <a:defRPr/>
                  </a:pPr>
                  <a:endParaRPr lang="tr-TR"/>
                </a:p>
              </c:txPr>
              <c:dLblPos val="ctr"/>
              <c:showLegendKey val="0"/>
              <c:showVal val="1"/>
              <c:showCatName val="0"/>
              <c:showSerName val="0"/>
              <c:showPercent val="0"/>
              <c:showBubbleSize val="0"/>
              <c:extLst>
                <c:ext xmlns:c15="http://schemas.microsoft.com/office/drawing/2012/chart" uri="{CE6537A1-D6FC-4f65-9D91-7224C49458BB}"/>
              </c:extLst>
            </c:dLbl>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'SE &amp; Debt'!$B$2:$N$2</c:f>
              <c:numCache>
                <c:formatCode>General</c:formatCode>
                <c:ptCount val="13"/>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numCache>
            </c:numRef>
          </c:cat>
          <c:val>
            <c:numRef>
              <c:f>'SE &amp; Debt'!$B$8:$N$8</c:f>
              <c:numCache>
                <c:formatCode>0</c:formatCode>
                <c:ptCount val="13"/>
                <c:pt idx="0">
                  <c:v>7.9102779999999999</c:v>
                </c:pt>
                <c:pt idx="1">
                  <c:v>13.844773999999999</c:v>
                </c:pt>
                <c:pt idx="2">
                  <c:v>65.947906000000003</c:v>
                </c:pt>
                <c:pt idx="3">
                  <c:v>53.065024000000001</c:v>
                </c:pt>
                <c:pt idx="4">
                  <c:v>60.331865999999998</c:v>
                </c:pt>
                <c:pt idx="5">
                  <c:v>29.973137000000001</c:v>
                </c:pt>
                <c:pt idx="6">
                  <c:v>33.013646999999999</c:v>
                </c:pt>
                <c:pt idx="7">
                  <c:v>40.5</c:v>
                </c:pt>
                <c:pt idx="8">
                  <c:v>53</c:v>
                </c:pt>
                <c:pt idx="9" formatCode="General">
                  <c:v>64</c:v>
                </c:pt>
                <c:pt idx="10">
                  <c:v>55</c:v>
                </c:pt>
                <c:pt idx="11">
                  <c:v>93</c:v>
                </c:pt>
                <c:pt idx="12" formatCode="General">
                  <c:v>62</c:v>
                </c:pt>
              </c:numCache>
            </c:numRef>
          </c:val>
        </c:ser>
        <c:dLbls>
          <c:showLegendKey val="0"/>
          <c:showVal val="0"/>
          <c:showCatName val="0"/>
          <c:showSerName val="0"/>
          <c:showPercent val="0"/>
          <c:showBubbleSize val="0"/>
        </c:dLbls>
        <c:gapWidth val="150"/>
        <c:overlap val="100"/>
        <c:axId val="2068502464"/>
        <c:axId val="2068490496"/>
      </c:barChart>
      <c:catAx>
        <c:axId val="2068502464"/>
        <c:scaling>
          <c:orientation val="minMax"/>
        </c:scaling>
        <c:delete val="0"/>
        <c:axPos val="b"/>
        <c:numFmt formatCode="General" sourceLinked="1"/>
        <c:majorTickMark val="out"/>
        <c:minorTickMark val="none"/>
        <c:tickLblPos val="nextTo"/>
        <c:spPr>
          <a:ln w="3175">
            <a:solidFill>
              <a:srgbClr val="000000"/>
            </a:solidFill>
            <a:prstDash val="solid"/>
          </a:ln>
        </c:spPr>
        <c:txPr>
          <a:bodyPr rot="0" vert="horz"/>
          <a:lstStyle/>
          <a:p>
            <a:pPr>
              <a:defRPr/>
            </a:pPr>
            <a:endParaRPr lang="tr-TR"/>
          </a:p>
        </c:txPr>
        <c:crossAx val="2068490496"/>
        <c:crosses val="autoZero"/>
        <c:auto val="1"/>
        <c:lblAlgn val="ctr"/>
        <c:lblOffset val="100"/>
        <c:tickLblSkip val="1"/>
        <c:tickMarkSkip val="1"/>
        <c:noMultiLvlLbl val="0"/>
      </c:catAx>
      <c:valAx>
        <c:axId val="2068490496"/>
        <c:scaling>
          <c:orientation val="minMax"/>
        </c:scaling>
        <c:delete val="1"/>
        <c:axPos val="l"/>
        <c:majorGridlines>
          <c:spPr>
            <a:ln w="3175">
              <a:solidFill>
                <a:srgbClr val="000000"/>
              </a:solidFill>
              <a:prstDash val="solid"/>
            </a:ln>
          </c:spPr>
        </c:majorGridlines>
        <c:numFmt formatCode="0" sourceLinked="1"/>
        <c:majorTickMark val="out"/>
        <c:minorTickMark val="none"/>
        <c:tickLblPos val="nextTo"/>
        <c:crossAx val="2068502464"/>
        <c:crosses val="autoZero"/>
        <c:crossBetween val="between"/>
      </c:valAx>
      <c:spPr>
        <a:solidFill>
          <a:srgbClr val="C0C0C0"/>
        </a:solidFill>
        <a:ln w="12700">
          <a:solidFill>
            <a:srgbClr val="333333"/>
          </a:solidFill>
          <a:prstDash val="solid"/>
        </a:ln>
      </c:spPr>
    </c:plotArea>
    <c:legend>
      <c:legendPos val="t"/>
      <c:layout>
        <c:manualLayout>
          <c:xMode val="edge"/>
          <c:yMode val="edge"/>
          <c:x val="0.2679297767075462"/>
          <c:y val="2.8301886792452831E-2"/>
          <c:w val="0.4479028551742264"/>
          <c:h val="6.8396226415094352E-2"/>
        </c:manualLayout>
      </c:layout>
      <c:overlay val="0"/>
      <c:spPr>
        <a:solidFill>
          <a:srgbClr val="C0C0C0"/>
        </a:solidFill>
        <a:ln w="25400">
          <a:noFill/>
        </a:ln>
      </c:spPr>
    </c:legend>
    <c:plotVisOnly val="1"/>
    <c:dispBlanksAs val="gap"/>
    <c:showDLblsOverMax val="0"/>
  </c:chart>
  <c:spPr>
    <a:solidFill>
      <a:srgbClr val="C0C0C0"/>
    </a:solidFill>
    <a:ln w="9525">
      <a:noFill/>
    </a:ln>
  </c:spPr>
  <c:txPr>
    <a:bodyPr/>
    <a:lstStyle/>
    <a:p>
      <a:pPr>
        <a:defRPr sz="1900" b="0" i="0" u="none" strike="noStrike" baseline="0">
          <a:solidFill>
            <a:srgbClr val="000000"/>
          </a:solidFill>
          <a:latin typeface="+mn-lt"/>
          <a:ea typeface="Arial Tur"/>
          <a:cs typeface="Arial Tur"/>
        </a:defRPr>
      </a:pPr>
      <a:endParaRPr lang="tr-TR"/>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tr-TR"/>
              <a:t>Main Sections, Average 90.79</a:t>
            </a:r>
          </a:p>
        </c:rich>
      </c:tx>
      <c:overlay val="0"/>
    </c:title>
    <c:autoTitleDeleted val="0"/>
    <c:plotArea>
      <c:layout>
        <c:manualLayout>
          <c:layoutTarget val="inner"/>
          <c:xMode val="edge"/>
          <c:yMode val="edge"/>
          <c:x val="0.36747630248597724"/>
          <c:y val="0.13215280335997628"/>
          <c:w val="0.56903164623044311"/>
          <c:h val="0.83321516630067938"/>
        </c:manualLayout>
      </c:layout>
      <c:barChart>
        <c:barDir val="bar"/>
        <c:grouping val="clustered"/>
        <c:varyColors val="0"/>
        <c:ser>
          <c:idx val="0"/>
          <c:order val="0"/>
          <c:spPr>
            <a:solidFill>
              <a:srgbClr val="0070C0"/>
            </a:solidFill>
          </c:spPr>
          <c:invertIfNegative val="0"/>
          <c:dLbls>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SAHA!$C$5:$C$8</c:f>
              <c:strCache>
                <c:ptCount val="4"/>
                <c:pt idx="0">
                  <c:v>Shareholders</c:v>
                </c:pt>
                <c:pt idx="1">
                  <c:v>Public Disclosure &amp; Transparency</c:v>
                </c:pt>
                <c:pt idx="2">
                  <c:v>Stakeholders</c:v>
                </c:pt>
                <c:pt idx="3">
                  <c:v>Board of Directors</c:v>
                </c:pt>
              </c:strCache>
            </c:strRef>
          </c:cat>
          <c:val>
            <c:numRef>
              <c:f>SAHA!$D$5:$D$8</c:f>
              <c:numCache>
                <c:formatCode>0.00%</c:formatCode>
                <c:ptCount val="4"/>
                <c:pt idx="0">
                  <c:v>0.879</c:v>
                </c:pt>
                <c:pt idx="1">
                  <c:v>0.97250000000000003</c:v>
                </c:pt>
                <c:pt idx="2">
                  <c:v>0.87809999999999999</c:v>
                </c:pt>
                <c:pt idx="3">
                  <c:v>0.89510000000000001</c:v>
                </c:pt>
              </c:numCache>
            </c:numRef>
          </c:val>
        </c:ser>
        <c:dLbls>
          <c:showLegendKey val="0"/>
          <c:showVal val="0"/>
          <c:showCatName val="0"/>
          <c:showSerName val="0"/>
          <c:showPercent val="0"/>
          <c:showBubbleSize val="0"/>
        </c:dLbls>
        <c:gapWidth val="150"/>
        <c:overlap val="-25"/>
        <c:axId val="2068503552"/>
        <c:axId val="2068491040"/>
      </c:barChart>
      <c:catAx>
        <c:axId val="2068503552"/>
        <c:scaling>
          <c:orientation val="minMax"/>
        </c:scaling>
        <c:delete val="0"/>
        <c:axPos val="l"/>
        <c:numFmt formatCode="General" sourceLinked="1"/>
        <c:majorTickMark val="none"/>
        <c:minorTickMark val="none"/>
        <c:tickLblPos val="nextTo"/>
        <c:crossAx val="2068491040"/>
        <c:crosses val="autoZero"/>
        <c:auto val="1"/>
        <c:lblAlgn val="ctr"/>
        <c:lblOffset val="100"/>
        <c:noMultiLvlLbl val="0"/>
      </c:catAx>
      <c:valAx>
        <c:axId val="2068491040"/>
        <c:scaling>
          <c:orientation val="minMax"/>
        </c:scaling>
        <c:delete val="1"/>
        <c:axPos val="b"/>
        <c:numFmt formatCode="0.00%" sourceLinked="1"/>
        <c:majorTickMark val="out"/>
        <c:minorTickMark val="none"/>
        <c:tickLblPos val="nextTo"/>
        <c:crossAx val="2068503552"/>
        <c:crosses val="autoZero"/>
        <c:crossBetween val="between"/>
      </c:valAx>
    </c:plotArea>
    <c:plotVisOnly val="1"/>
    <c:dispBlanksAs val="gap"/>
    <c:showDLblsOverMax val="0"/>
  </c:chart>
  <c:spPr>
    <a:ln>
      <a:solidFill>
        <a:schemeClr val="bg1">
          <a:lumMod val="65000"/>
        </a:schemeClr>
      </a:solidFill>
    </a:ln>
  </c:spPr>
  <c:txPr>
    <a:bodyPr/>
    <a:lstStyle/>
    <a:p>
      <a:pPr>
        <a:defRPr sz="1900"/>
      </a:pPr>
      <a:endParaRPr lang="tr-T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60BCEA8-C9E6-40BB-BCEC-F0338BF57727}" type="datetimeFigureOut">
              <a:rPr lang="tr-TR" smtClean="0"/>
              <a:t>9.11.2017</a:t>
            </a:fld>
            <a:endParaRPr lang="tr-TR"/>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5344958-B74C-418B-98AC-F618FEC6FFF5}" type="slidenum">
              <a:rPr lang="tr-TR" smtClean="0"/>
              <a:t>‹#›</a:t>
            </a:fld>
            <a:endParaRPr lang="tr-TR"/>
          </a:p>
        </p:txBody>
      </p:sp>
    </p:spTree>
    <p:extLst>
      <p:ext uri="{BB962C8B-B14F-4D97-AF65-F5344CB8AC3E}">
        <p14:creationId xmlns:p14="http://schemas.microsoft.com/office/powerpoint/2010/main" val="37927487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A04753E-FC16-4697-91B9-601A060639AC}" type="datetimeFigureOut">
              <a:rPr lang="tr-TR" smtClean="0"/>
              <a:t>9.11.2017</a:t>
            </a:fld>
            <a:endParaRPr lang="tr-TR"/>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D3E3686-719B-497F-9D08-D6C950F6F0B2}" type="slidenum">
              <a:rPr lang="tr-TR" smtClean="0"/>
              <a:t>‹#›</a:t>
            </a:fld>
            <a:endParaRPr lang="tr-TR"/>
          </a:p>
        </p:txBody>
      </p:sp>
    </p:spTree>
    <p:extLst>
      <p:ext uri="{BB962C8B-B14F-4D97-AF65-F5344CB8AC3E}">
        <p14:creationId xmlns:p14="http://schemas.microsoft.com/office/powerpoint/2010/main" val="167420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2</a:t>
            </a:fld>
            <a:endParaRPr lang="tr-TR"/>
          </a:p>
        </p:txBody>
      </p:sp>
    </p:spTree>
    <p:extLst>
      <p:ext uri="{BB962C8B-B14F-4D97-AF65-F5344CB8AC3E}">
        <p14:creationId xmlns:p14="http://schemas.microsoft.com/office/powerpoint/2010/main" val="12232123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11</a:t>
            </a:fld>
            <a:endParaRPr lang="tr-TR"/>
          </a:p>
        </p:txBody>
      </p:sp>
    </p:spTree>
    <p:extLst>
      <p:ext uri="{BB962C8B-B14F-4D97-AF65-F5344CB8AC3E}">
        <p14:creationId xmlns:p14="http://schemas.microsoft.com/office/powerpoint/2010/main" val="12705797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12</a:t>
            </a:fld>
            <a:endParaRPr lang="tr-TR"/>
          </a:p>
        </p:txBody>
      </p:sp>
    </p:spTree>
    <p:extLst>
      <p:ext uri="{BB962C8B-B14F-4D97-AF65-F5344CB8AC3E}">
        <p14:creationId xmlns:p14="http://schemas.microsoft.com/office/powerpoint/2010/main" val="35088122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13</a:t>
            </a:fld>
            <a:endParaRPr lang="tr-TR"/>
          </a:p>
        </p:txBody>
      </p:sp>
    </p:spTree>
    <p:extLst>
      <p:ext uri="{BB962C8B-B14F-4D97-AF65-F5344CB8AC3E}">
        <p14:creationId xmlns:p14="http://schemas.microsoft.com/office/powerpoint/2010/main" val="6858293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14</a:t>
            </a:fld>
            <a:endParaRPr lang="tr-TR"/>
          </a:p>
        </p:txBody>
      </p:sp>
    </p:spTree>
    <p:extLst>
      <p:ext uri="{BB962C8B-B14F-4D97-AF65-F5344CB8AC3E}">
        <p14:creationId xmlns:p14="http://schemas.microsoft.com/office/powerpoint/2010/main" val="42912740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15</a:t>
            </a:fld>
            <a:endParaRPr lang="tr-TR"/>
          </a:p>
        </p:txBody>
      </p:sp>
    </p:spTree>
    <p:extLst>
      <p:ext uri="{BB962C8B-B14F-4D97-AF65-F5344CB8AC3E}">
        <p14:creationId xmlns:p14="http://schemas.microsoft.com/office/powerpoint/2010/main" val="19253632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16</a:t>
            </a:fld>
            <a:endParaRPr lang="tr-TR"/>
          </a:p>
        </p:txBody>
      </p:sp>
    </p:spTree>
    <p:extLst>
      <p:ext uri="{BB962C8B-B14F-4D97-AF65-F5344CB8AC3E}">
        <p14:creationId xmlns:p14="http://schemas.microsoft.com/office/powerpoint/2010/main" val="41966913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17</a:t>
            </a:fld>
            <a:endParaRPr lang="tr-TR"/>
          </a:p>
        </p:txBody>
      </p:sp>
    </p:spTree>
    <p:extLst>
      <p:ext uri="{BB962C8B-B14F-4D97-AF65-F5344CB8AC3E}">
        <p14:creationId xmlns:p14="http://schemas.microsoft.com/office/powerpoint/2010/main" val="28796950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18</a:t>
            </a:fld>
            <a:endParaRPr lang="tr-TR"/>
          </a:p>
        </p:txBody>
      </p:sp>
    </p:spTree>
    <p:extLst>
      <p:ext uri="{BB962C8B-B14F-4D97-AF65-F5344CB8AC3E}">
        <p14:creationId xmlns:p14="http://schemas.microsoft.com/office/powerpoint/2010/main" val="36246980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19</a:t>
            </a:fld>
            <a:endParaRPr lang="tr-TR"/>
          </a:p>
        </p:txBody>
      </p:sp>
    </p:spTree>
    <p:extLst>
      <p:ext uri="{BB962C8B-B14F-4D97-AF65-F5344CB8AC3E}">
        <p14:creationId xmlns:p14="http://schemas.microsoft.com/office/powerpoint/2010/main" val="29770887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20</a:t>
            </a:fld>
            <a:endParaRPr lang="tr-TR"/>
          </a:p>
        </p:txBody>
      </p:sp>
    </p:spTree>
    <p:extLst>
      <p:ext uri="{BB962C8B-B14F-4D97-AF65-F5344CB8AC3E}">
        <p14:creationId xmlns:p14="http://schemas.microsoft.com/office/powerpoint/2010/main" val="3686455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3</a:t>
            </a:fld>
            <a:endParaRPr lang="tr-TR"/>
          </a:p>
        </p:txBody>
      </p:sp>
    </p:spTree>
    <p:extLst>
      <p:ext uri="{BB962C8B-B14F-4D97-AF65-F5344CB8AC3E}">
        <p14:creationId xmlns:p14="http://schemas.microsoft.com/office/powerpoint/2010/main" val="2556616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21</a:t>
            </a:fld>
            <a:endParaRPr lang="tr-TR"/>
          </a:p>
        </p:txBody>
      </p:sp>
    </p:spTree>
    <p:extLst>
      <p:ext uri="{BB962C8B-B14F-4D97-AF65-F5344CB8AC3E}">
        <p14:creationId xmlns:p14="http://schemas.microsoft.com/office/powerpoint/2010/main" val="28234952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22</a:t>
            </a:fld>
            <a:endParaRPr lang="tr-TR"/>
          </a:p>
        </p:txBody>
      </p:sp>
    </p:spTree>
    <p:extLst>
      <p:ext uri="{BB962C8B-B14F-4D97-AF65-F5344CB8AC3E}">
        <p14:creationId xmlns:p14="http://schemas.microsoft.com/office/powerpoint/2010/main" val="2744144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23</a:t>
            </a:fld>
            <a:endParaRPr lang="tr-TR"/>
          </a:p>
        </p:txBody>
      </p:sp>
    </p:spTree>
    <p:extLst>
      <p:ext uri="{BB962C8B-B14F-4D97-AF65-F5344CB8AC3E}">
        <p14:creationId xmlns:p14="http://schemas.microsoft.com/office/powerpoint/2010/main" val="42353612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24</a:t>
            </a:fld>
            <a:endParaRPr lang="tr-TR"/>
          </a:p>
        </p:txBody>
      </p:sp>
    </p:spTree>
    <p:extLst>
      <p:ext uri="{BB962C8B-B14F-4D97-AF65-F5344CB8AC3E}">
        <p14:creationId xmlns:p14="http://schemas.microsoft.com/office/powerpoint/2010/main" val="1987480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25</a:t>
            </a:fld>
            <a:endParaRPr lang="tr-TR"/>
          </a:p>
        </p:txBody>
      </p:sp>
    </p:spTree>
    <p:extLst>
      <p:ext uri="{BB962C8B-B14F-4D97-AF65-F5344CB8AC3E}">
        <p14:creationId xmlns:p14="http://schemas.microsoft.com/office/powerpoint/2010/main" val="8752188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26</a:t>
            </a:fld>
            <a:endParaRPr lang="tr-TR"/>
          </a:p>
        </p:txBody>
      </p:sp>
    </p:spTree>
    <p:extLst>
      <p:ext uri="{BB962C8B-B14F-4D97-AF65-F5344CB8AC3E}">
        <p14:creationId xmlns:p14="http://schemas.microsoft.com/office/powerpoint/2010/main" val="3341062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4</a:t>
            </a:fld>
            <a:endParaRPr lang="tr-TR"/>
          </a:p>
        </p:txBody>
      </p:sp>
    </p:spTree>
    <p:extLst>
      <p:ext uri="{BB962C8B-B14F-4D97-AF65-F5344CB8AC3E}">
        <p14:creationId xmlns:p14="http://schemas.microsoft.com/office/powerpoint/2010/main" val="915537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5</a:t>
            </a:fld>
            <a:endParaRPr lang="tr-TR"/>
          </a:p>
        </p:txBody>
      </p:sp>
    </p:spTree>
    <p:extLst>
      <p:ext uri="{BB962C8B-B14F-4D97-AF65-F5344CB8AC3E}">
        <p14:creationId xmlns:p14="http://schemas.microsoft.com/office/powerpoint/2010/main" val="2640166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6</a:t>
            </a:fld>
            <a:endParaRPr lang="tr-TR"/>
          </a:p>
        </p:txBody>
      </p:sp>
    </p:spTree>
    <p:extLst>
      <p:ext uri="{BB962C8B-B14F-4D97-AF65-F5344CB8AC3E}">
        <p14:creationId xmlns:p14="http://schemas.microsoft.com/office/powerpoint/2010/main" val="3568954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7</a:t>
            </a:fld>
            <a:endParaRPr lang="tr-TR"/>
          </a:p>
        </p:txBody>
      </p:sp>
    </p:spTree>
    <p:extLst>
      <p:ext uri="{BB962C8B-B14F-4D97-AF65-F5344CB8AC3E}">
        <p14:creationId xmlns:p14="http://schemas.microsoft.com/office/powerpoint/2010/main" val="1642609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8</a:t>
            </a:fld>
            <a:endParaRPr lang="tr-TR"/>
          </a:p>
        </p:txBody>
      </p:sp>
    </p:spTree>
    <p:extLst>
      <p:ext uri="{BB962C8B-B14F-4D97-AF65-F5344CB8AC3E}">
        <p14:creationId xmlns:p14="http://schemas.microsoft.com/office/powerpoint/2010/main" val="3007534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9</a:t>
            </a:fld>
            <a:endParaRPr lang="tr-TR"/>
          </a:p>
        </p:txBody>
      </p:sp>
    </p:spTree>
    <p:extLst>
      <p:ext uri="{BB962C8B-B14F-4D97-AF65-F5344CB8AC3E}">
        <p14:creationId xmlns:p14="http://schemas.microsoft.com/office/powerpoint/2010/main" val="3681000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ED3E3686-719B-497F-9D08-D6C950F6F0B2}" type="slidenum">
              <a:rPr lang="tr-TR" smtClean="0"/>
              <a:t>10</a:t>
            </a:fld>
            <a:endParaRPr lang="tr-TR"/>
          </a:p>
        </p:txBody>
      </p:sp>
    </p:spTree>
    <p:extLst>
      <p:ext uri="{BB962C8B-B14F-4D97-AF65-F5344CB8AC3E}">
        <p14:creationId xmlns:p14="http://schemas.microsoft.com/office/powerpoint/2010/main" val="4254721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r>
              <a:rPr lang="tr-TR" dirty="0" smtClean="0"/>
              <a:t>June 2017</a:t>
            </a:r>
            <a:endParaRPr lang="tr-TR" dirty="0"/>
          </a:p>
        </p:txBody>
      </p:sp>
      <p:sp>
        <p:nvSpPr>
          <p:cNvPr id="5" name="Footer Placeholder 4"/>
          <p:cNvSpPr>
            <a:spLocks noGrp="1"/>
          </p:cNvSpPr>
          <p:nvPr>
            <p:ph type="ftr" sz="quarter" idx="11"/>
          </p:nvPr>
        </p:nvSpPr>
        <p:spPr/>
        <p:txBody>
          <a:bodyPr/>
          <a:lstStyle/>
          <a:p>
            <a:r>
              <a:rPr lang="tr-TR" smtClean="0"/>
              <a:t>Park Elektrik </a:t>
            </a:r>
            <a:endParaRPr lang="tr-TR"/>
          </a:p>
        </p:txBody>
      </p:sp>
      <p:sp>
        <p:nvSpPr>
          <p:cNvPr id="6" name="Slide Number Placeholder 5"/>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3751314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r>
              <a:rPr lang="tr-TR" dirty="0" smtClean="0"/>
              <a:t>June 2017</a:t>
            </a:r>
            <a:endParaRPr lang="tr-TR" dirty="0"/>
          </a:p>
        </p:txBody>
      </p:sp>
      <p:sp>
        <p:nvSpPr>
          <p:cNvPr id="5" name="Footer Placeholder 4"/>
          <p:cNvSpPr>
            <a:spLocks noGrp="1"/>
          </p:cNvSpPr>
          <p:nvPr>
            <p:ph type="ftr" sz="quarter" idx="11"/>
          </p:nvPr>
        </p:nvSpPr>
        <p:spPr/>
        <p:txBody>
          <a:bodyPr/>
          <a:lstStyle/>
          <a:p>
            <a:r>
              <a:rPr lang="tr-TR" smtClean="0"/>
              <a:t>Park Elektrik </a:t>
            </a:r>
            <a:endParaRPr lang="tr-TR"/>
          </a:p>
        </p:txBody>
      </p:sp>
      <p:sp>
        <p:nvSpPr>
          <p:cNvPr id="6" name="Slide Number Placeholder 5"/>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2506271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r>
              <a:rPr lang="tr-TR" dirty="0" smtClean="0"/>
              <a:t>June 2017</a:t>
            </a:r>
            <a:endParaRPr lang="tr-TR" dirty="0"/>
          </a:p>
        </p:txBody>
      </p:sp>
      <p:sp>
        <p:nvSpPr>
          <p:cNvPr id="5" name="Footer Placeholder 4"/>
          <p:cNvSpPr>
            <a:spLocks noGrp="1"/>
          </p:cNvSpPr>
          <p:nvPr>
            <p:ph type="ftr" sz="quarter" idx="11"/>
          </p:nvPr>
        </p:nvSpPr>
        <p:spPr/>
        <p:txBody>
          <a:bodyPr/>
          <a:lstStyle/>
          <a:p>
            <a:r>
              <a:rPr lang="tr-TR" smtClean="0"/>
              <a:t>Park Elektrik </a:t>
            </a:r>
            <a:endParaRPr lang="tr-TR"/>
          </a:p>
        </p:txBody>
      </p:sp>
      <p:sp>
        <p:nvSpPr>
          <p:cNvPr id="6" name="Slide Number Placeholder 5"/>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1699658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r>
              <a:rPr lang="tr-TR" dirty="0" smtClean="0"/>
              <a:t>June 2017</a:t>
            </a:r>
            <a:endParaRPr lang="tr-TR" dirty="0"/>
          </a:p>
        </p:txBody>
      </p:sp>
      <p:sp>
        <p:nvSpPr>
          <p:cNvPr id="5" name="Footer Placeholder 4"/>
          <p:cNvSpPr>
            <a:spLocks noGrp="1"/>
          </p:cNvSpPr>
          <p:nvPr>
            <p:ph type="ftr" sz="quarter" idx="11"/>
          </p:nvPr>
        </p:nvSpPr>
        <p:spPr/>
        <p:txBody>
          <a:bodyPr/>
          <a:lstStyle/>
          <a:p>
            <a:r>
              <a:rPr lang="tr-TR" smtClean="0"/>
              <a:t>Park Elektrik </a:t>
            </a:r>
            <a:endParaRPr lang="tr-TR"/>
          </a:p>
        </p:txBody>
      </p:sp>
      <p:sp>
        <p:nvSpPr>
          <p:cNvPr id="6" name="Slide Number Placeholder 5"/>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334102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tr-TR" dirty="0" smtClean="0"/>
              <a:t>June 2017</a:t>
            </a:r>
            <a:endParaRPr lang="tr-TR" dirty="0"/>
          </a:p>
        </p:txBody>
      </p:sp>
      <p:sp>
        <p:nvSpPr>
          <p:cNvPr id="5" name="Footer Placeholder 4"/>
          <p:cNvSpPr>
            <a:spLocks noGrp="1"/>
          </p:cNvSpPr>
          <p:nvPr>
            <p:ph type="ftr" sz="quarter" idx="11"/>
          </p:nvPr>
        </p:nvSpPr>
        <p:spPr/>
        <p:txBody>
          <a:bodyPr/>
          <a:lstStyle/>
          <a:p>
            <a:r>
              <a:rPr lang="tr-TR" smtClean="0"/>
              <a:t>Park Elektrik </a:t>
            </a:r>
            <a:endParaRPr lang="tr-TR"/>
          </a:p>
        </p:txBody>
      </p:sp>
      <p:sp>
        <p:nvSpPr>
          <p:cNvPr id="6" name="Slide Number Placeholder 5"/>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946236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r>
              <a:rPr lang="tr-TR" dirty="0" smtClean="0"/>
              <a:t>June 2017</a:t>
            </a:r>
            <a:endParaRPr lang="tr-TR" dirty="0"/>
          </a:p>
        </p:txBody>
      </p:sp>
      <p:sp>
        <p:nvSpPr>
          <p:cNvPr id="6" name="Footer Placeholder 5"/>
          <p:cNvSpPr>
            <a:spLocks noGrp="1"/>
          </p:cNvSpPr>
          <p:nvPr>
            <p:ph type="ftr" sz="quarter" idx="11"/>
          </p:nvPr>
        </p:nvSpPr>
        <p:spPr/>
        <p:txBody>
          <a:bodyPr/>
          <a:lstStyle/>
          <a:p>
            <a:r>
              <a:rPr lang="tr-TR" smtClean="0"/>
              <a:t>Park Elektrik </a:t>
            </a:r>
            <a:endParaRPr lang="tr-TR"/>
          </a:p>
        </p:txBody>
      </p:sp>
      <p:sp>
        <p:nvSpPr>
          <p:cNvPr id="7" name="Slide Number Placeholder 6"/>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1281869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r>
              <a:rPr lang="tr-TR" dirty="0" smtClean="0"/>
              <a:t>June 2017</a:t>
            </a:r>
            <a:endParaRPr lang="tr-TR" dirty="0"/>
          </a:p>
        </p:txBody>
      </p:sp>
      <p:sp>
        <p:nvSpPr>
          <p:cNvPr id="8" name="Footer Placeholder 7"/>
          <p:cNvSpPr>
            <a:spLocks noGrp="1"/>
          </p:cNvSpPr>
          <p:nvPr>
            <p:ph type="ftr" sz="quarter" idx="11"/>
          </p:nvPr>
        </p:nvSpPr>
        <p:spPr/>
        <p:txBody>
          <a:bodyPr/>
          <a:lstStyle/>
          <a:p>
            <a:r>
              <a:rPr lang="tr-TR" smtClean="0"/>
              <a:t>Park Elektrik </a:t>
            </a:r>
            <a:endParaRPr lang="tr-TR"/>
          </a:p>
        </p:txBody>
      </p:sp>
      <p:sp>
        <p:nvSpPr>
          <p:cNvPr id="9" name="Slide Number Placeholder 8"/>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2924933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r>
              <a:rPr lang="tr-TR" dirty="0" smtClean="0"/>
              <a:t>June 2017</a:t>
            </a:r>
            <a:endParaRPr lang="tr-TR" dirty="0"/>
          </a:p>
        </p:txBody>
      </p:sp>
      <p:sp>
        <p:nvSpPr>
          <p:cNvPr id="4" name="Footer Placeholder 3"/>
          <p:cNvSpPr>
            <a:spLocks noGrp="1"/>
          </p:cNvSpPr>
          <p:nvPr>
            <p:ph type="ftr" sz="quarter" idx="11"/>
          </p:nvPr>
        </p:nvSpPr>
        <p:spPr/>
        <p:txBody>
          <a:bodyPr/>
          <a:lstStyle/>
          <a:p>
            <a:r>
              <a:rPr lang="tr-TR" smtClean="0"/>
              <a:t>Park Elektrik </a:t>
            </a:r>
            <a:endParaRPr lang="tr-TR"/>
          </a:p>
        </p:txBody>
      </p:sp>
      <p:sp>
        <p:nvSpPr>
          <p:cNvPr id="5" name="Slide Number Placeholder 4"/>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3886137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tr-TR" dirty="0" smtClean="0"/>
              <a:t>June 2017</a:t>
            </a:r>
            <a:endParaRPr lang="tr-TR" dirty="0"/>
          </a:p>
        </p:txBody>
      </p:sp>
      <p:sp>
        <p:nvSpPr>
          <p:cNvPr id="3" name="Footer Placeholder 2"/>
          <p:cNvSpPr>
            <a:spLocks noGrp="1"/>
          </p:cNvSpPr>
          <p:nvPr>
            <p:ph type="ftr" sz="quarter" idx="11"/>
          </p:nvPr>
        </p:nvSpPr>
        <p:spPr/>
        <p:txBody>
          <a:bodyPr/>
          <a:lstStyle/>
          <a:p>
            <a:r>
              <a:rPr lang="tr-TR" smtClean="0"/>
              <a:t>Park Elektrik </a:t>
            </a:r>
            <a:endParaRPr lang="tr-TR"/>
          </a:p>
        </p:txBody>
      </p:sp>
      <p:sp>
        <p:nvSpPr>
          <p:cNvPr id="4" name="Slide Number Placeholder 3"/>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3277797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tr-TR" dirty="0" smtClean="0"/>
              <a:t>June 2017</a:t>
            </a:r>
            <a:endParaRPr lang="tr-TR" dirty="0"/>
          </a:p>
        </p:txBody>
      </p:sp>
      <p:sp>
        <p:nvSpPr>
          <p:cNvPr id="6" name="Footer Placeholder 5"/>
          <p:cNvSpPr>
            <a:spLocks noGrp="1"/>
          </p:cNvSpPr>
          <p:nvPr>
            <p:ph type="ftr" sz="quarter" idx="11"/>
          </p:nvPr>
        </p:nvSpPr>
        <p:spPr/>
        <p:txBody>
          <a:bodyPr/>
          <a:lstStyle/>
          <a:p>
            <a:r>
              <a:rPr lang="tr-TR" smtClean="0"/>
              <a:t>Park Elektrik </a:t>
            </a:r>
            <a:endParaRPr lang="tr-TR"/>
          </a:p>
        </p:txBody>
      </p:sp>
      <p:sp>
        <p:nvSpPr>
          <p:cNvPr id="7" name="Slide Number Placeholder 6"/>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4134094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tr-TR" dirty="0" smtClean="0"/>
              <a:t>June 2017</a:t>
            </a:r>
            <a:endParaRPr lang="tr-TR" dirty="0"/>
          </a:p>
        </p:txBody>
      </p:sp>
      <p:sp>
        <p:nvSpPr>
          <p:cNvPr id="6" name="Footer Placeholder 5"/>
          <p:cNvSpPr>
            <a:spLocks noGrp="1"/>
          </p:cNvSpPr>
          <p:nvPr>
            <p:ph type="ftr" sz="quarter" idx="11"/>
          </p:nvPr>
        </p:nvSpPr>
        <p:spPr/>
        <p:txBody>
          <a:bodyPr/>
          <a:lstStyle/>
          <a:p>
            <a:r>
              <a:rPr lang="tr-TR" smtClean="0"/>
              <a:t>Park Elektrik </a:t>
            </a:r>
            <a:endParaRPr lang="tr-TR"/>
          </a:p>
        </p:txBody>
      </p:sp>
      <p:sp>
        <p:nvSpPr>
          <p:cNvPr id="7" name="Slide Number Placeholder 6"/>
          <p:cNvSpPr>
            <a:spLocks noGrp="1"/>
          </p:cNvSpPr>
          <p:nvPr>
            <p:ph type="sldNum" sz="quarter" idx="12"/>
          </p:nvPr>
        </p:nvSpPr>
        <p:spPr/>
        <p:txBody>
          <a:bodyPr/>
          <a:lstStyle/>
          <a:p>
            <a:fld id="{688ECFB0-7AD8-4BB4-AE3B-B98E2C63A465}" type="slidenum">
              <a:rPr lang="tr-TR" smtClean="0"/>
              <a:t>‹#›</a:t>
            </a:fld>
            <a:endParaRPr lang="tr-TR"/>
          </a:p>
        </p:txBody>
      </p:sp>
    </p:spTree>
    <p:extLst>
      <p:ext uri="{BB962C8B-B14F-4D97-AF65-F5344CB8AC3E}">
        <p14:creationId xmlns:p14="http://schemas.microsoft.com/office/powerpoint/2010/main" val="2168717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tr-TR" dirty="0" smtClean="0"/>
              <a:t>June 2017</a:t>
            </a:r>
            <a:endParaRPr lang="tr-TR"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Park Elektrik </a:t>
            </a:r>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8ECFB0-7AD8-4BB4-AE3B-B98E2C63A465}" type="slidenum">
              <a:rPr lang="tr-TR" smtClean="0"/>
              <a:t>‹#›</a:t>
            </a:fld>
            <a:endParaRPr lang="tr-TR"/>
          </a:p>
        </p:txBody>
      </p:sp>
    </p:spTree>
    <p:extLst>
      <p:ext uri="{BB962C8B-B14F-4D97-AF65-F5344CB8AC3E}">
        <p14:creationId xmlns:p14="http://schemas.microsoft.com/office/powerpoint/2010/main" val="2392935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mailto:y.bilginturan@cinergroup.com.tr" TargetMode="External"/><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hyperlink" Target="http://www.cinergroup.com.tr/" TargetMode="External"/><Relationship Id="rId4" Type="http://schemas.openxmlformats.org/officeDocument/2006/relationships/hyperlink" Target="http://www.parkelektrik.com.tr/"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2758" y="426281"/>
            <a:ext cx="8770883" cy="1226100"/>
          </a:xfrm>
        </p:spPr>
        <p:txBody>
          <a:bodyPr>
            <a:noAutofit/>
          </a:bodyPr>
          <a:lstStyle/>
          <a:p>
            <a:pPr algn="l"/>
            <a:r>
              <a:rPr lang="tr-TR" sz="4000" b="1" dirty="0" smtClean="0">
                <a:latin typeface="+mn-lt"/>
                <a:cs typeface="Arial" panose="020B0604020202020204" pitchFamily="34" charset="0"/>
              </a:rPr>
              <a:t>Park Elektrik Üretim Madencilik </a:t>
            </a:r>
            <a:br>
              <a:rPr lang="tr-TR" sz="4000" b="1" dirty="0" smtClean="0">
                <a:latin typeface="+mn-lt"/>
                <a:cs typeface="Arial" panose="020B0604020202020204" pitchFamily="34" charset="0"/>
              </a:rPr>
            </a:br>
            <a:r>
              <a:rPr lang="tr-TR" sz="4000" b="1" dirty="0" smtClean="0">
                <a:latin typeface="+mn-lt"/>
                <a:cs typeface="Arial" panose="020B0604020202020204" pitchFamily="34" charset="0"/>
              </a:rPr>
              <a:t>Sanayi  ve Ticaret A.Ş. </a:t>
            </a:r>
            <a:endParaRPr lang="tr-TR" sz="4000" b="1" dirty="0">
              <a:latin typeface="+mn-lt"/>
              <a:cs typeface="Arial" panose="020B0604020202020204" pitchFamily="34" charset="0"/>
            </a:endParaRPr>
          </a:p>
        </p:txBody>
      </p:sp>
      <p:sp>
        <p:nvSpPr>
          <p:cNvPr id="3" name="Subtitle 2"/>
          <p:cNvSpPr>
            <a:spLocks noGrp="1"/>
          </p:cNvSpPr>
          <p:nvPr>
            <p:ph type="subTitle" idx="1"/>
          </p:nvPr>
        </p:nvSpPr>
        <p:spPr>
          <a:xfrm>
            <a:off x="362605" y="2398535"/>
            <a:ext cx="6306207" cy="1563818"/>
          </a:xfrm>
        </p:spPr>
        <p:txBody>
          <a:bodyPr>
            <a:normAutofit/>
          </a:bodyPr>
          <a:lstStyle/>
          <a:p>
            <a:pPr algn="l"/>
            <a:r>
              <a:rPr lang="en-US" sz="4000" dirty="0" smtClean="0">
                <a:cs typeface="Arial" panose="020B0604020202020204" pitchFamily="34" charset="0"/>
              </a:rPr>
              <a:t>Investors Presentation</a:t>
            </a:r>
            <a:endParaRPr lang="en-US" sz="4000" dirty="0">
              <a:cs typeface="Arial" panose="020B0604020202020204" pitchFamily="34" charset="0"/>
            </a:endParaRPr>
          </a:p>
        </p:txBody>
      </p:sp>
      <p:sp>
        <p:nvSpPr>
          <p:cNvPr id="4" name="Rectangle 3"/>
          <p:cNvSpPr/>
          <p:nvPr/>
        </p:nvSpPr>
        <p:spPr>
          <a:xfrm>
            <a:off x="0" y="1847802"/>
            <a:ext cx="9033641" cy="21157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5260" y="6490129"/>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9017599" y="2041065"/>
            <a:ext cx="3158359"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Subtitle 2"/>
          <p:cNvSpPr txBox="1">
            <a:spLocks/>
          </p:cNvSpPr>
          <p:nvPr/>
        </p:nvSpPr>
        <p:spPr>
          <a:xfrm>
            <a:off x="7152290" y="5691345"/>
            <a:ext cx="4624552" cy="53603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tr-TR" sz="4000" dirty="0" smtClean="0">
                <a:cs typeface="Arial" panose="020B0604020202020204" pitchFamily="34" charset="0"/>
              </a:rPr>
              <a:t>September </a:t>
            </a:r>
            <a:r>
              <a:rPr lang="en-US" sz="4000" dirty="0" smtClean="0">
                <a:cs typeface="Arial" panose="020B0604020202020204" pitchFamily="34" charset="0"/>
              </a:rPr>
              <a:t>2017</a:t>
            </a:r>
            <a:endParaRPr lang="en-US" sz="4000" dirty="0">
              <a:cs typeface="Arial" panose="020B0604020202020204" pitchFamily="34" charset="0"/>
            </a:endParaRPr>
          </a:p>
        </p:txBody>
      </p:sp>
      <p:pic>
        <p:nvPicPr>
          <p:cNvPr id="9" name="Picture 8" descr="C:\Users\ybilginturan\AppData\Local\Microsoft\Windows\INetCache\Content.Outlook\O0QQPBG0\Ciner Logo 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2604" y="5374106"/>
            <a:ext cx="1161396" cy="1465838"/>
          </a:xfrm>
          <a:prstGeom prst="rect">
            <a:avLst/>
          </a:prstGeom>
          <a:noFill/>
          <a:ln>
            <a:noFill/>
          </a:ln>
        </p:spPr>
      </p:pic>
    </p:spTree>
    <p:extLst>
      <p:ext uri="{BB962C8B-B14F-4D97-AF65-F5344CB8AC3E}">
        <p14:creationId xmlns:p14="http://schemas.microsoft.com/office/powerpoint/2010/main" val="2052947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10</a:t>
            </a:fld>
            <a:endParaRPr lang="tr-TR" sz="1500"/>
          </a:p>
        </p:txBody>
      </p:sp>
      <p:sp>
        <p:nvSpPr>
          <p:cNvPr id="11"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500" b="1" dirty="0" smtClean="0">
                <a:latin typeface="AvantGarde" pitchFamily="34" charset="0"/>
              </a:rPr>
              <a:t>Konya Ilgın Elektrik Üretim San. ve Tic. A.Ş. (100% Subsidiary)</a:t>
            </a:r>
            <a:endParaRPr lang="en-US" sz="2500" dirty="0">
              <a:latin typeface="AvantGarde" pitchFamily="34" charset="0"/>
            </a:endParaRPr>
          </a:p>
        </p:txBody>
      </p:sp>
      <p:sp>
        <p:nvSpPr>
          <p:cNvPr id="12" name="Rectangle 3"/>
          <p:cNvSpPr txBox="1">
            <a:spLocks noChangeArrowheads="1"/>
          </p:cNvSpPr>
          <p:nvPr/>
        </p:nvSpPr>
        <p:spPr>
          <a:xfrm>
            <a:off x="238277" y="845189"/>
            <a:ext cx="11761218" cy="53236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300" dirty="0" smtClean="0"/>
              <a:t>Konya Ilgın was </a:t>
            </a:r>
            <a:r>
              <a:rPr lang="tr-TR" sz="2300" dirty="0" smtClean="0"/>
              <a:t>established </a:t>
            </a:r>
            <a:r>
              <a:rPr lang="en-US" sz="2300" dirty="0" smtClean="0"/>
              <a:t>to extract lignite from its coal mine to produce and sell electricity. </a:t>
            </a:r>
          </a:p>
          <a:p>
            <a:r>
              <a:rPr lang="en-US" sz="2300" dirty="0" smtClean="0"/>
              <a:t>Ilgın lignite field has an mineable 138 million tons of lignite ore with an average heat value of 2069 kcal/kg, and the ore to be extracted from the field will be used for the plant with the thermal power of 500 MWe, with a supercritical circulating fluidized bed technology. </a:t>
            </a:r>
          </a:p>
          <a:p>
            <a:r>
              <a:rPr lang="en-US" sz="2300" dirty="0" smtClean="0"/>
              <a:t>Konya Ilgın lignite field was initially discovered by drilling done by the MTA in the 1980s. With the drilling and reserve works performed by North American Coal Company that holds the operating rights of the field in subsequent years, the amount of lignite reserves in the field was found out. </a:t>
            </a:r>
          </a:p>
          <a:p>
            <a:r>
              <a:rPr lang="en-US" sz="2300" dirty="0" smtClean="0"/>
              <a:t>In 2011, Konya Ilgın took over operational rights of the field until 2043, which may be extended upon request. Since 2011, Konya Ilgın have made drillings to confirm existing mining data and have worked towards creating a safe and sustainable mine plan by examining the area's geology and reserves. In this context, </a:t>
            </a:r>
            <a:r>
              <a:rPr lang="tr-TR" sz="2300" dirty="0" smtClean="0"/>
              <a:t>confiscation </a:t>
            </a:r>
            <a:r>
              <a:rPr lang="en-US" sz="2300" dirty="0" smtClean="0"/>
              <a:t>process related to the land are continuing. </a:t>
            </a:r>
          </a:p>
          <a:p>
            <a:r>
              <a:rPr lang="en-US" sz="2300" dirty="0" smtClean="0"/>
              <a:t>Konya Ilgın have conducted technical studies with domestic and foreign consultant firms including Vattenfall GmbH, FugroSial, Istanbul Technical University especially for reserve calculations and mine planning. </a:t>
            </a:r>
            <a:endParaRPr lang="en-US" sz="2300" dirty="0"/>
          </a:p>
        </p:txBody>
      </p:sp>
    </p:spTree>
    <p:extLst>
      <p:ext uri="{BB962C8B-B14F-4D97-AF65-F5344CB8AC3E}">
        <p14:creationId xmlns:p14="http://schemas.microsoft.com/office/powerpoint/2010/main" val="517690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a:t>
            </a:r>
            <a:r>
              <a:rPr lang="en-US" sz="1500" dirty="0" smtClean="0"/>
              <a:t>2017</a:t>
            </a:r>
            <a:endParaRPr lang="en-US" sz="1500" dirty="0"/>
          </a:p>
        </p:txBody>
      </p:sp>
      <p:sp>
        <p:nvSpPr>
          <p:cNvPr id="8" name="Footer Placeholder 7"/>
          <p:cNvSpPr>
            <a:spLocks noGrp="1"/>
          </p:cNvSpPr>
          <p:nvPr>
            <p:ph type="ftr" sz="quarter" idx="11"/>
          </p:nvPr>
        </p:nvSpPr>
        <p:spPr>
          <a:xfrm>
            <a:off x="4164725" y="6435180"/>
            <a:ext cx="4114800" cy="365125"/>
          </a:xfrm>
        </p:spPr>
        <p:txBody>
          <a:bodyPr/>
          <a:lstStyle/>
          <a:p>
            <a:r>
              <a:rPr lang="en-US" sz="1500" dirty="0" smtClean="0"/>
              <a:t>Park Elektrik </a:t>
            </a:r>
            <a:endParaRPr lang="en-US"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en-US" sz="1500" smtClean="0"/>
              <a:t>11</a:t>
            </a:fld>
            <a:endParaRPr lang="en-US" sz="1500" dirty="0"/>
          </a:p>
        </p:txBody>
      </p:sp>
      <p:sp>
        <p:nvSpPr>
          <p:cNvPr id="11"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500" b="1" dirty="0" smtClean="0">
                <a:latin typeface="AvantGarde" pitchFamily="34" charset="0"/>
              </a:rPr>
              <a:t>Investment Facts of Ilgın Thermal Power Plant Project</a:t>
            </a:r>
            <a:endParaRPr lang="en-US" sz="2500" dirty="0">
              <a:latin typeface="AvantGarde" pitchFamily="34" charset="0"/>
            </a:endParaRPr>
          </a:p>
        </p:txBody>
      </p:sp>
      <p:sp>
        <p:nvSpPr>
          <p:cNvPr id="12" name="Rectangle 3"/>
          <p:cNvSpPr txBox="1">
            <a:spLocks noChangeArrowheads="1"/>
          </p:cNvSpPr>
          <p:nvPr/>
        </p:nvSpPr>
        <p:spPr>
          <a:xfrm>
            <a:off x="238277" y="1037694"/>
            <a:ext cx="11761218" cy="51545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500" dirty="0" smtClean="0"/>
              <a:t>Investment in Konya Ilgın is estimated to start in 2018 and will take 43 months to be completed. </a:t>
            </a:r>
          </a:p>
          <a:p>
            <a:endParaRPr lang="en-US" sz="1000" dirty="0" smtClean="0"/>
          </a:p>
          <a:p>
            <a:r>
              <a:rPr lang="en-US" sz="2500" dirty="0" smtClean="0"/>
              <a:t>Estimated </a:t>
            </a:r>
            <a:r>
              <a:rPr lang="tr-TR" sz="2500" dirty="0" smtClean="0"/>
              <a:t>total </a:t>
            </a:r>
            <a:r>
              <a:rPr lang="en-US" sz="2500" dirty="0" smtClean="0"/>
              <a:t>investment amount for Konya Ilgın thermal power plant is around USD 650 million, where EPC contract amount is USD 597million</a:t>
            </a:r>
          </a:p>
          <a:p>
            <a:endParaRPr lang="en-US" sz="1000" dirty="0" smtClean="0"/>
          </a:p>
          <a:p>
            <a:r>
              <a:rPr lang="en-US" sz="2500" dirty="0" smtClean="0"/>
              <a:t>The EPC contract amount is planned to be externally financed by 85%. </a:t>
            </a:r>
            <a:endParaRPr lang="en-US" sz="2500" b="1" dirty="0" smtClean="0"/>
          </a:p>
          <a:p>
            <a:endParaRPr lang="en-US" sz="1000" dirty="0" smtClean="0"/>
          </a:p>
          <a:p>
            <a:r>
              <a:rPr lang="en-US" sz="2500" dirty="0" smtClean="0"/>
              <a:t>Estimated tax reduction for the investment is around USD 170 million due to heavy tax incentives granted for domestic coal using thermal power plants. </a:t>
            </a:r>
          </a:p>
          <a:p>
            <a:endParaRPr lang="en-US" sz="1000" dirty="0" smtClean="0"/>
          </a:p>
          <a:p>
            <a:r>
              <a:rPr lang="en-US" sz="2500" dirty="0" smtClean="0"/>
              <a:t>So far, only preparation works have been done such as dewatering in the construction site, acquiring of construction and environmental licenses from local governmental agencies. </a:t>
            </a:r>
          </a:p>
          <a:p>
            <a:endParaRPr lang="en-US" sz="2500" dirty="0" smtClean="0"/>
          </a:p>
          <a:p>
            <a:endParaRPr lang="en-US" sz="2500" dirty="0"/>
          </a:p>
        </p:txBody>
      </p:sp>
    </p:spTree>
    <p:extLst>
      <p:ext uri="{BB962C8B-B14F-4D97-AF65-F5344CB8AC3E}">
        <p14:creationId xmlns:p14="http://schemas.microsoft.com/office/powerpoint/2010/main" val="33770110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12</a:t>
            </a:fld>
            <a:endParaRPr lang="tr-TR" sz="1500"/>
          </a:p>
        </p:txBody>
      </p:sp>
      <p:sp>
        <p:nvSpPr>
          <p:cNvPr id="11"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500" b="1" dirty="0" smtClean="0">
                <a:latin typeface="AvantGarde" pitchFamily="34" charset="0"/>
              </a:rPr>
              <a:t>Projected Electricity Production</a:t>
            </a:r>
            <a:r>
              <a:rPr lang="tr-TR" sz="2500" b="1" dirty="0" smtClean="0">
                <a:latin typeface="AvantGarde" pitchFamily="34" charset="0"/>
              </a:rPr>
              <a:t> of Konya Ilgın PP</a:t>
            </a:r>
            <a:r>
              <a:rPr lang="en-GB" sz="2500" b="1" dirty="0" smtClean="0">
                <a:latin typeface="AvantGarde" pitchFamily="34" charset="0"/>
              </a:rPr>
              <a:t> </a:t>
            </a:r>
            <a:endParaRPr lang="en-GB" sz="2500" dirty="0">
              <a:latin typeface="AvantGarde" pitchFamily="34" charset="0"/>
            </a:endParaRPr>
          </a:p>
        </p:txBody>
      </p:sp>
      <p:sp>
        <p:nvSpPr>
          <p:cNvPr id="12" name="Rectangle 3"/>
          <p:cNvSpPr txBox="1">
            <a:spLocks noChangeArrowheads="1"/>
          </p:cNvSpPr>
          <p:nvPr/>
        </p:nvSpPr>
        <p:spPr>
          <a:xfrm>
            <a:off x="112153" y="937634"/>
            <a:ext cx="11648923" cy="99965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500" dirty="0" smtClean="0"/>
              <a:t>According to feasibility studies projected gross and net electricity production amount of the power plant will be as given in the table below. </a:t>
            </a:r>
            <a:endParaRPr lang="en-US" sz="2500" dirty="0"/>
          </a:p>
        </p:txBody>
      </p:sp>
      <p:graphicFrame>
        <p:nvGraphicFramePr>
          <p:cNvPr id="2" name="Table 1"/>
          <p:cNvGraphicFramePr>
            <a:graphicFrameLocks noGrp="1"/>
          </p:cNvGraphicFramePr>
          <p:nvPr>
            <p:extLst>
              <p:ext uri="{D42A27DB-BD31-4B8C-83A1-F6EECF244321}">
                <p14:modId xmlns:p14="http://schemas.microsoft.com/office/powerpoint/2010/main" val="3823306164"/>
              </p:ext>
            </p:extLst>
          </p:nvPr>
        </p:nvGraphicFramePr>
        <p:xfrm>
          <a:off x="1706456" y="1811158"/>
          <a:ext cx="8714551" cy="4344036"/>
        </p:xfrm>
        <a:graphic>
          <a:graphicData uri="http://schemas.openxmlformats.org/drawingml/2006/table">
            <a:tbl>
              <a:tblPr firstRow="1" bandRow="1">
                <a:tableStyleId>{8799B23B-EC83-4686-B30A-512413B5E67A}</a:tableStyleId>
              </a:tblPr>
              <a:tblGrid>
                <a:gridCol w="6144559"/>
                <a:gridCol w="2569992"/>
              </a:tblGrid>
              <a:tr h="413244">
                <a:tc>
                  <a:txBody>
                    <a:bodyPr/>
                    <a:lstStyle/>
                    <a:p>
                      <a:r>
                        <a:rPr lang="en-US" sz="2500" noProof="0" dirty="0" smtClean="0"/>
                        <a:t>Projected Annual Electricity Production</a:t>
                      </a:r>
                      <a:endParaRPr lang="tr-TR" sz="2500" noProof="0" dirty="0" smtClean="0"/>
                    </a:p>
                    <a:p>
                      <a:endParaRPr lang="en-US" sz="1000" noProof="0" dirty="0"/>
                    </a:p>
                  </a:txBody>
                  <a:tcPr/>
                </a:tc>
                <a:tc>
                  <a:txBody>
                    <a:bodyPr/>
                    <a:lstStyle/>
                    <a:p>
                      <a:endParaRPr lang="tr-TR" dirty="0"/>
                    </a:p>
                  </a:txBody>
                  <a:tcPr/>
                </a:tc>
              </a:tr>
              <a:tr h="413244">
                <a:tc>
                  <a:txBody>
                    <a:bodyPr/>
                    <a:lstStyle/>
                    <a:p>
                      <a:r>
                        <a:rPr lang="en-US" noProof="0" dirty="0" smtClean="0"/>
                        <a:t>Working Hour</a:t>
                      </a:r>
                      <a:r>
                        <a:rPr lang="en-US" baseline="0" noProof="0" dirty="0" smtClean="0"/>
                        <a:t> (Hour/year) </a:t>
                      </a:r>
                      <a:endParaRPr lang="en-US" noProof="0" dirty="0"/>
                    </a:p>
                  </a:txBody>
                  <a:tcPr/>
                </a:tc>
                <a:tc>
                  <a:txBody>
                    <a:bodyPr/>
                    <a:lstStyle/>
                    <a:p>
                      <a:pPr algn="r"/>
                      <a:r>
                        <a:rPr lang="tr-TR" dirty="0" smtClean="0"/>
                        <a:t>7,600</a:t>
                      </a:r>
                      <a:endParaRPr lang="tr-TR" dirty="0"/>
                    </a:p>
                  </a:txBody>
                  <a:tcPr/>
                </a:tc>
              </a:tr>
              <a:tr h="413244">
                <a:tc>
                  <a:txBody>
                    <a:bodyPr/>
                    <a:lstStyle/>
                    <a:p>
                      <a:r>
                        <a:rPr lang="en-US" noProof="0" dirty="0" smtClean="0"/>
                        <a:t>Capacity (MW</a:t>
                      </a:r>
                      <a:r>
                        <a:rPr lang="tr-TR" noProof="0" dirty="0" smtClean="0"/>
                        <a:t>e</a:t>
                      </a:r>
                      <a:r>
                        <a:rPr lang="en-US" noProof="0" dirty="0" smtClean="0"/>
                        <a:t>) </a:t>
                      </a:r>
                      <a:endParaRPr lang="en-US" noProof="0" dirty="0"/>
                    </a:p>
                  </a:txBody>
                  <a:tcPr/>
                </a:tc>
                <a:tc>
                  <a:txBody>
                    <a:bodyPr/>
                    <a:lstStyle/>
                    <a:p>
                      <a:pPr algn="r"/>
                      <a:r>
                        <a:rPr lang="tr-TR" dirty="0" smtClean="0"/>
                        <a:t>500</a:t>
                      </a:r>
                      <a:endParaRPr lang="tr-TR" dirty="0"/>
                    </a:p>
                  </a:txBody>
                  <a:tcPr/>
                </a:tc>
              </a:tr>
              <a:tr h="413244">
                <a:tc>
                  <a:txBody>
                    <a:bodyPr/>
                    <a:lstStyle/>
                    <a:p>
                      <a:r>
                        <a:rPr lang="en-US" b="1" noProof="0" dirty="0" smtClean="0"/>
                        <a:t>Gross</a:t>
                      </a:r>
                      <a:r>
                        <a:rPr lang="en-US" b="1" baseline="0" noProof="0" dirty="0" smtClean="0"/>
                        <a:t> Electricity Production (kWh/year) </a:t>
                      </a:r>
                      <a:endParaRPr lang="en-US" b="1" noProof="0" dirty="0"/>
                    </a:p>
                  </a:txBody>
                  <a:tcPr/>
                </a:tc>
                <a:tc>
                  <a:txBody>
                    <a:bodyPr/>
                    <a:lstStyle/>
                    <a:p>
                      <a:pPr algn="r"/>
                      <a:r>
                        <a:rPr lang="tr-TR" b="1" dirty="0" smtClean="0"/>
                        <a:t>3,800,000,000</a:t>
                      </a:r>
                      <a:endParaRPr lang="tr-TR" b="1" dirty="0"/>
                    </a:p>
                  </a:txBody>
                  <a:tcPr/>
                </a:tc>
              </a:tr>
              <a:tr h="413244">
                <a:tc>
                  <a:txBody>
                    <a:bodyPr/>
                    <a:lstStyle/>
                    <a:p>
                      <a:r>
                        <a:rPr lang="en-US" noProof="0" dirty="0" smtClean="0"/>
                        <a:t>Primer (kWh) </a:t>
                      </a:r>
                      <a:endParaRPr lang="en-US" noProof="0" dirty="0"/>
                    </a:p>
                  </a:txBody>
                  <a:tcPr/>
                </a:tc>
                <a:tc>
                  <a:txBody>
                    <a:bodyPr/>
                    <a:lstStyle/>
                    <a:p>
                      <a:pPr algn="r"/>
                      <a:r>
                        <a:rPr lang="tr-TR" dirty="0" smtClean="0"/>
                        <a:t>19,000,000</a:t>
                      </a:r>
                      <a:endParaRPr lang="tr-TR" dirty="0"/>
                    </a:p>
                  </a:txBody>
                  <a:tcPr/>
                </a:tc>
              </a:tr>
              <a:tr h="413244">
                <a:tc>
                  <a:txBody>
                    <a:bodyPr/>
                    <a:lstStyle/>
                    <a:p>
                      <a:r>
                        <a:rPr lang="en-US" noProof="0" dirty="0" smtClean="0"/>
                        <a:t>       Primer Loss</a:t>
                      </a:r>
                      <a:endParaRPr lang="en-US" noProof="0" dirty="0"/>
                    </a:p>
                  </a:txBody>
                  <a:tcPr/>
                </a:tc>
                <a:tc>
                  <a:txBody>
                    <a:bodyPr/>
                    <a:lstStyle/>
                    <a:p>
                      <a:pPr algn="r"/>
                      <a:r>
                        <a:rPr lang="tr-TR" dirty="0" smtClean="0"/>
                        <a:t>0.5% </a:t>
                      </a:r>
                      <a:endParaRPr lang="tr-TR" dirty="0"/>
                    </a:p>
                  </a:txBody>
                  <a:tcPr/>
                </a:tc>
              </a:tr>
              <a:tr h="413244">
                <a:tc>
                  <a:txBody>
                    <a:bodyPr/>
                    <a:lstStyle/>
                    <a:p>
                      <a:r>
                        <a:rPr lang="en-US" b="1" noProof="0" dirty="0" smtClean="0"/>
                        <a:t>Gross Electricity</a:t>
                      </a:r>
                      <a:r>
                        <a:rPr lang="en-US" b="1" baseline="0" noProof="0" dirty="0" smtClean="0"/>
                        <a:t> Production (kWh/year) </a:t>
                      </a:r>
                      <a:endParaRPr lang="en-US" b="1" noProof="0" dirty="0"/>
                    </a:p>
                  </a:txBody>
                  <a:tcPr/>
                </a:tc>
                <a:tc>
                  <a:txBody>
                    <a:bodyPr/>
                    <a:lstStyle/>
                    <a:p>
                      <a:pPr algn="r"/>
                      <a:r>
                        <a:rPr lang="tr-TR" b="1" dirty="0" smtClean="0"/>
                        <a:t>3,781,000,000</a:t>
                      </a:r>
                      <a:endParaRPr lang="tr-TR" b="1" dirty="0"/>
                    </a:p>
                  </a:txBody>
                  <a:tcPr/>
                </a:tc>
              </a:tr>
              <a:tr h="413244">
                <a:tc>
                  <a:txBody>
                    <a:bodyPr/>
                    <a:lstStyle/>
                    <a:p>
                      <a:r>
                        <a:rPr lang="en-US" noProof="0" dirty="0" smtClean="0"/>
                        <a:t>Internal Consumption (kWh/Year) </a:t>
                      </a:r>
                      <a:endParaRPr lang="en-US" noProof="0" dirty="0"/>
                    </a:p>
                  </a:txBody>
                  <a:tcPr/>
                </a:tc>
                <a:tc>
                  <a:txBody>
                    <a:bodyPr/>
                    <a:lstStyle/>
                    <a:p>
                      <a:pPr algn="r"/>
                      <a:r>
                        <a:rPr lang="tr-TR" dirty="0" smtClean="0"/>
                        <a:t>434,815,000</a:t>
                      </a:r>
                      <a:endParaRPr lang="tr-TR" dirty="0"/>
                    </a:p>
                  </a:txBody>
                  <a:tcPr/>
                </a:tc>
              </a:tr>
              <a:tr h="413244">
                <a:tc>
                  <a:txBody>
                    <a:bodyPr/>
                    <a:lstStyle/>
                    <a:p>
                      <a:r>
                        <a:rPr lang="en-US" noProof="0" dirty="0" smtClean="0"/>
                        <a:t>      Internal Con.</a:t>
                      </a:r>
                      <a:r>
                        <a:rPr lang="en-US" baseline="0" noProof="0" dirty="0" smtClean="0"/>
                        <a:t> Rate</a:t>
                      </a:r>
                      <a:endParaRPr lang="en-US" noProof="0" dirty="0"/>
                    </a:p>
                  </a:txBody>
                  <a:tcPr/>
                </a:tc>
                <a:tc>
                  <a:txBody>
                    <a:bodyPr/>
                    <a:lstStyle/>
                    <a:p>
                      <a:pPr algn="r"/>
                      <a:r>
                        <a:rPr lang="tr-TR" dirty="0" smtClean="0"/>
                        <a:t>11.5%</a:t>
                      </a:r>
                      <a:endParaRPr lang="tr-TR" dirty="0"/>
                    </a:p>
                  </a:txBody>
                  <a:tcPr/>
                </a:tc>
              </a:tr>
              <a:tr h="413244">
                <a:tc>
                  <a:txBody>
                    <a:bodyPr/>
                    <a:lstStyle/>
                    <a:p>
                      <a:r>
                        <a:rPr lang="en-US" b="1" noProof="0" dirty="0" smtClean="0"/>
                        <a:t>Net Electricity Production (kWh/Year)</a:t>
                      </a:r>
                      <a:r>
                        <a:rPr lang="en-US" b="1" baseline="0" noProof="0" dirty="0" smtClean="0"/>
                        <a:t> </a:t>
                      </a:r>
                      <a:endParaRPr lang="en-US" b="1" noProof="0" dirty="0"/>
                    </a:p>
                  </a:txBody>
                  <a:tcPr/>
                </a:tc>
                <a:tc>
                  <a:txBody>
                    <a:bodyPr/>
                    <a:lstStyle/>
                    <a:p>
                      <a:pPr algn="r"/>
                      <a:r>
                        <a:rPr lang="tr-TR" b="1" dirty="0" smtClean="0"/>
                        <a:t>3,346,185,000</a:t>
                      </a:r>
                      <a:endParaRPr lang="tr-TR" b="1" dirty="0"/>
                    </a:p>
                  </a:txBody>
                  <a:tcPr/>
                </a:tc>
              </a:tr>
            </a:tbl>
          </a:graphicData>
        </a:graphic>
      </p:graphicFrame>
    </p:spTree>
    <p:extLst>
      <p:ext uri="{BB962C8B-B14F-4D97-AF65-F5344CB8AC3E}">
        <p14:creationId xmlns:p14="http://schemas.microsoft.com/office/powerpoint/2010/main" val="13719144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13</a:t>
            </a:fld>
            <a:endParaRPr lang="tr-TR" sz="1500"/>
          </a:p>
        </p:txBody>
      </p:sp>
      <p:sp>
        <p:nvSpPr>
          <p:cNvPr id="11"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500" b="1" dirty="0" smtClean="0">
                <a:latin typeface="AvantGarde" pitchFamily="34" charset="0"/>
              </a:rPr>
              <a:t>Park Termik Elektrik San. ve Tic. A.Ş. (10% minority share)</a:t>
            </a:r>
            <a:endParaRPr lang="en-US" sz="2500" dirty="0">
              <a:latin typeface="AvantGarde" pitchFamily="34" charset="0"/>
            </a:endParaRPr>
          </a:p>
        </p:txBody>
      </p:sp>
      <p:sp>
        <p:nvSpPr>
          <p:cNvPr id="10" name="Rectangle 4"/>
          <p:cNvSpPr>
            <a:spLocks noChangeArrowheads="1"/>
          </p:cNvSpPr>
          <p:nvPr/>
        </p:nvSpPr>
        <p:spPr bwMode="auto">
          <a:xfrm>
            <a:off x="286404" y="977461"/>
            <a:ext cx="11474672" cy="5139559"/>
          </a:xfrm>
          <a:prstGeom prst="rect">
            <a:avLst/>
          </a:prstGeom>
          <a:noFill/>
          <a:ln w="9525">
            <a:noFill/>
            <a:miter lim="800000"/>
            <a:headEnd/>
            <a:tailEnd/>
          </a:ln>
        </p:spPr>
        <p:txBody>
          <a:bodyPr/>
          <a:lstStyle/>
          <a:p>
            <a:pPr marL="469900" indent="-469900">
              <a:lnSpc>
                <a:spcPct val="105000"/>
              </a:lnSpc>
              <a:spcBef>
                <a:spcPct val="20000"/>
              </a:spcBef>
              <a:buClr>
                <a:schemeClr val="tx1"/>
              </a:buClr>
              <a:buFont typeface="Wingdings" pitchFamily="2" charset="2"/>
              <a:buChar char="§"/>
            </a:pPr>
            <a:r>
              <a:rPr lang="en-US" sz="2500" dirty="0"/>
              <a:t>Park Elektrik has 10% stake in Park Termik Elektrik San. ve Tic. A.S., a Ciner Group company which is involved in thermal power generation in Çayırhan, Ankara</a:t>
            </a:r>
            <a:r>
              <a:rPr lang="en-US" sz="2500" dirty="0" smtClean="0"/>
              <a:t>.</a:t>
            </a:r>
            <a:endParaRPr lang="tr-TR" sz="2500" dirty="0" smtClean="0"/>
          </a:p>
          <a:p>
            <a:pPr marL="469900" indent="-469900">
              <a:lnSpc>
                <a:spcPct val="105000"/>
              </a:lnSpc>
              <a:spcBef>
                <a:spcPct val="20000"/>
              </a:spcBef>
              <a:buClr>
                <a:schemeClr val="tx1"/>
              </a:buClr>
              <a:buFont typeface="Wingdings" pitchFamily="2" charset="2"/>
              <a:buChar char="§"/>
            </a:pPr>
            <a:endParaRPr lang="en-US" sz="1000" dirty="0"/>
          </a:p>
          <a:p>
            <a:pPr marL="469900" indent="-469900">
              <a:lnSpc>
                <a:spcPct val="105000"/>
              </a:lnSpc>
              <a:spcBef>
                <a:spcPct val="20000"/>
              </a:spcBef>
              <a:buClr>
                <a:schemeClr val="tx1"/>
              </a:buClr>
              <a:buFont typeface="Wingdings" pitchFamily="2" charset="2"/>
              <a:buChar char="§"/>
            </a:pPr>
            <a:r>
              <a:rPr lang="en-US" sz="2500" dirty="0" smtClean="0"/>
              <a:t>Park </a:t>
            </a:r>
            <a:r>
              <a:rPr lang="en-US" sz="2500" dirty="0"/>
              <a:t>Termik </a:t>
            </a:r>
            <a:r>
              <a:rPr lang="tr-TR" sz="2500" dirty="0" smtClean="0"/>
              <a:t>has operating rights of Ç</a:t>
            </a:r>
            <a:r>
              <a:rPr lang="en-US" sz="2500" dirty="0"/>
              <a:t>ay</a:t>
            </a:r>
            <a:r>
              <a:rPr lang="tr-TR" sz="2500" dirty="0"/>
              <a:t>ı</a:t>
            </a:r>
            <a:r>
              <a:rPr lang="en-US" sz="2500" dirty="0"/>
              <a:t>rhan</a:t>
            </a:r>
            <a:r>
              <a:rPr lang="tr-TR" sz="2500" dirty="0"/>
              <a:t> </a:t>
            </a:r>
            <a:r>
              <a:rPr lang="en-US" sz="2500" dirty="0"/>
              <a:t>Thermal Power Plant which has a total production capacity of 620 MW, in four units. </a:t>
            </a:r>
            <a:endParaRPr lang="tr-TR" sz="2500" dirty="0" smtClean="0"/>
          </a:p>
          <a:p>
            <a:pPr marL="469900" indent="-469900">
              <a:lnSpc>
                <a:spcPct val="105000"/>
              </a:lnSpc>
              <a:spcBef>
                <a:spcPct val="20000"/>
              </a:spcBef>
              <a:buClr>
                <a:schemeClr val="tx1"/>
              </a:buClr>
              <a:buFont typeface="Wingdings" pitchFamily="2" charset="2"/>
              <a:buChar char="§"/>
            </a:pPr>
            <a:endParaRPr lang="en-US" sz="1000" dirty="0"/>
          </a:p>
          <a:p>
            <a:pPr marL="469900" indent="-469900">
              <a:lnSpc>
                <a:spcPct val="105000"/>
              </a:lnSpc>
              <a:spcBef>
                <a:spcPct val="20000"/>
              </a:spcBef>
              <a:buClr>
                <a:schemeClr val="tx1"/>
              </a:buClr>
              <a:buFont typeface="Wingdings" pitchFamily="2" charset="2"/>
              <a:buChar char="§"/>
            </a:pPr>
            <a:r>
              <a:rPr lang="en-US" sz="2500" dirty="0" smtClean="0"/>
              <a:t>The </a:t>
            </a:r>
            <a:r>
              <a:rPr lang="en-US" sz="2500" dirty="0"/>
              <a:t>plant is an integrated power generator which procures coal </a:t>
            </a:r>
            <a:r>
              <a:rPr lang="tr-TR" sz="2500" dirty="0" smtClean="0"/>
              <a:t>of </a:t>
            </a:r>
            <a:r>
              <a:rPr lang="en-US" sz="2500" dirty="0" smtClean="0"/>
              <a:t>its </a:t>
            </a:r>
            <a:r>
              <a:rPr lang="en-US" sz="2500" dirty="0"/>
              <a:t>own lignite mines. </a:t>
            </a:r>
            <a:endParaRPr lang="tr-TR" sz="2500" dirty="0" smtClean="0"/>
          </a:p>
          <a:p>
            <a:pPr marL="469900" indent="-469900">
              <a:lnSpc>
                <a:spcPct val="105000"/>
              </a:lnSpc>
              <a:spcBef>
                <a:spcPct val="20000"/>
              </a:spcBef>
              <a:buClr>
                <a:schemeClr val="tx1"/>
              </a:buClr>
              <a:buFont typeface="Wingdings" pitchFamily="2" charset="2"/>
              <a:buChar char="§"/>
            </a:pPr>
            <a:endParaRPr lang="en-US" sz="1000" dirty="0"/>
          </a:p>
          <a:p>
            <a:pPr marL="469900" indent="-469900">
              <a:lnSpc>
                <a:spcPct val="105000"/>
              </a:lnSpc>
              <a:spcBef>
                <a:spcPct val="20000"/>
              </a:spcBef>
              <a:buClr>
                <a:schemeClr val="tx1"/>
              </a:buClr>
              <a:buFont typeface="Wingdings" pitchFamily="2" charset="2"/>
              <a:buChar char="§"/>
            </a:pPr>
            <a:r>
              <a:rPr lang="en-GB" sz="2500" dirty="0" smtClean="0"/>
              <a:t>In 2015, Park Elektrik gained approximately TL7mn dividend income from Park Termik. There was no dividend income from Park Termik in 2016. </a:t>
            </a:r>
            <a:endParaRPr lang="en-GB" sz="2500" dirty="0"/>
          </a:p>
        </p:txBody>
      </p:sp>
    </p:spTree>
    <p:extLst>
      <p:ext uri="{BB962C8B-B14F-4D97-AF65-F5344CB8AC3E}">
        <p14:creationId xmlns:p14="http://schemas.microsoft.com/office/powerpoint/2010/main" val="3876427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14</a:t>
            </a:fld>
            <a:endParaRPr lang="tr-TR" sz="1500"/>
          </a:p>
        </p:txBody>
      </p:sp>
      <p:sp>
        <p:nvSpPr>
          <p:cNvPr id="10" name="Rectangle 3"/>
          <p:cNvSpPr txBox="1">
            <a:spLocks noChangeArrowheads="1"/>
          </p:cNvSpPr>
          <p:nvPr/>
        </p:nvSpPr>
        <p:spPr>
          <a:xfrm>
            <a:off x="157656" y="1521509"/>
            <a:ext cx="5139558" cy="7802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Clr>
                <a:schemeClr val="tx1"/>
              </a:buClr>
              <a:buFont typeface="Wingdings" pitchFamily="2" charset="2"/>
              <a:buNone/>
            </a:pPr>
            <a:r>
              <a:rPr lang="tr-TR" sz="2800" b="1" dirty="0" smtClean="0">
                <a:latin typeface="AvantGarde" pitchFamily="34" charset="0"/>
              </a:rPr>
              <a:t>IV.	</a:t>
            </a:r>
            <a:r>
              <a:rPr lang="en-US" sz="2800" b="1" dirty="0" smtClean="0">
                <a:latin typeface="AvantGarde" pitchFamily="34" charset="0"/>
              </a:rPr>
              <a:t>Financial </a:t>
            </a:r>
            <a:r>
              <a:rPr lang="tr-TR" sz="2800" b="1" dirty="0" smtClean="0">
                <a:latin typeface="AvantGarde" pitchFamily="34" charset="0"/>
              </a:rPr>
              <a:t>Figures</a:t>
            </a:r>
            <a:endParaRPr lang="en-US" sz="2800" b="1" dirty="0">
              <a:latin typeface="AvantGarde" pitchFamily="34" charset="0"/>
            </a:endParaRPr>
          </a:p>
        </p:txBody>
      </p:sp>
    </p:spTree>
    <p:extLst>
      <p:ext uri="{BB962C8B-B14F-4D97-AF65-F5344CB8AC3E}">
        <p14:creationId xmlns:p14="http://schemas.microsoft.com/office/powerpoint/2010/main" val="11367796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15</a:t>
            </a:fld>
            <a:endParaRPr lang="tr-TR" sz="1500"/>
          </a:p>
        </p:txBody>
      </p:sp>
      <p:sp>
        <p:nvSpPr>
          <p:cNvPr id="11"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500" b="1" dirty="0" smtClean="0">
                <a:latin typeface="AvantGarde" pitchFamily="34" charset="0"/>
              </a:rPr>
              <a:t>Sales Revenues</a:t>
            </a:r>
            <a:endParaRPr lang="en-US" sz="2500" dirty="0">
              <a:latin typeface="AvantGarde" pitchFamily="34" charset="0"/>
            </a:endParaRPr>
          </a:p>
        </p:txBody>
      </p:sp>
      <p:graphicFrame>
        <p:nvGraphicFramePr>
          <p:cNvPr id="13" name="Chart 12"/>
          <p:cNvGraphicFramePr>
            <a:graphicFrameLocks/>
          </p:cNvGraphicFramePr>
          <p:nvPr>
            <p:extLst>
              <p:ext uri="{D42A27DB-BD31-4B8C-83A1-F6EECF244321}">
                <p14:modId xmlns:p14="http://schemas.microsoft.com/office/powerpoint/2010/main" val="602963343"/>
              </p:ext>
            </p:extLst>
          </p:nvPr>
        </p:nvGraphicFramePr>
        <p:xfrm>
          <a:off x="784809" y="1034214"/>
          <a:ext cx="10396538" cy="51099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448742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16</a:t>
            </a:fld>
            <a:endParaRPr lang="tr-TR" sz="1500"/>
          </a:p>
        </p:txBody>
      </p:sp>
      <p:sp>
        <p:nvSpPr>
          <p:cNvPr id="11"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500" b="1" dirty="0" smtClean="0">
                <a:latin typeface="AvantGarde" pitchFamily="34" charset="0"/>
              </a:rPr>
              <a:t>Net Earnings</a:t>
            </a:r>
            <a:endParaRPr lang="en-US" sz="2500" dirty="0">
              <a:latin typeface="AvantGarde" pitchFamily="34" charset="0"/>
            </a:endParaRPr>
          </a:p>
        </p:txBody>
      </p:sp>
      <p:graphicFrame>
        <p:nvGraphicFramePr>
          <p:cNvPr id="12" name="Chart 11"/>
          <p:cNvGraphicFramePr>
            <a:graphicFrameLocks/>
          </p:cNvGraphicFramePr>
          <p:nvPr>
            <p:extLst>
              <p:ext uri="{D42A27DB-BD31-4B8C-83A1-F6EECF244321}">
                <p14:modId xmlns:p14="http://schemas.microsoft.com/office/powerpoint/2010/main" val="1805328549"/>
              </p:ext>
            </p:extLst>
          </p:nvPr>
        </p:nvGraphicFramePr>
        <p:xfrm>
          <a:off x="1347537" y="962526"/>
          <a:ext cx="9689431" cy="5181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317589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17</a:t>
            </a:fld>
            <a:endParaRPr lang="tr-TR" sz="1500"/>
          </a:p>
        </p:txBody>
      </p:sp>
      <p:sp>
        <p:nvSpPr>
          <p:cNvPr id="11"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500" b="1" dirty="0" smtClean="0">
                <a:latin typeface="AvantGarde" pitchFamily="34" charset="0"/>
              </a:rPr>
              <a:t>Dividend Distribution</a:t>
            </a:r>
            <a:endParaRPr lang="en-US" sz="2500" dirty="0">
              <a:latin typeface="AvantGarde"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082446137"/>
              </p:ext>
            </p:extLst>
          </p:nvPr>
        </p:nvGraphicFramePr>
        <p:xfrm>
          <a:off x="372446" y="863050"/>
          <a:ext cx="11016184" cy="5441734"/>
        </p:xfrm>
        <a:graphic>
          <a:graphicData uri="http://schemas.openxmlformats.org/drawingml/2006/table">
            <a:tbl>
              <a:tblPr/>
              <a:tblGrid>
                <a:gridCol w="1865549"/>
                <a:gridCol w="1393257"/>
                <a:gridCol w="1464103"/>
                <a:gridCol w="1470006"/>
                <a:gridCol w="1440489"/>
                <a:gridCol w="1298799"/>
                <a:gridCol w="1328318"/>
                <a:gridCol w="755663"/>
              </a:tblGrid>
              <a:tr h="170110">
                <a:tc>
                  <a:txBody>
                    <a:bodyPr/>
                    <a:lstStyle/>
                    <a:p>
                      <a:pPr algn="l" fontAlgn="b"/>
                      <a:r>
                        <a:rPr lang="tr-TR" sz="1000" b="0" i="0" u="none" strike="noStrike" dirty="0">
                          <a:effectLst/>
                          <a:latin typeface="Arial Tur" panose="020B0604020202020204" pitchFamily="34" charset="0"/>
                        </a:rPr>
                        <a:t> </a:t>
                      </a:r>
                    </a:p>
                  </a:txBody>
                  <a:tcPr marL="0" marR="0" marT="0" marB="0">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277011">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endParaRPr lang="en-US" dirty="0"/>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277011">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endParaRPr lang="en-US"/>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277011">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endParaRPr lang="en-US" dirty="0"/>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277011">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endParaRPr lang="en-US" dirty="0"/>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277011">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endParaRPr lang="en-US" dirty="0"/>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70110">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a:noFill/>
                    </a:lnB>
                    <a:solidFill>
                      <a:srgbClr val="FFFFFF"/>
                    </a:solidFill>
                  </a:tcPr>
                </a:tc>
              </a:tr>
              <a:tr h="163666">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tr-TR" sz="1000" b="0" i="0" u="none" strike="noStrike">
                          <a:effectLst/>
                          <a:latin typeface="Arial Tur" panose="020B060402020202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r>
              <a:tr h="277011">
                <a:tc>
                  <a:txBody>
                    <a:bodyPr/>
                    <a:lstStyle/>
                    <a:p>
                      <a:pPr algn="l" fontAlgn="b"/>
                      <a:r>
                        <a:rPr lang="tr-TR" sz="1500" b="0" i="0" u="none" strike="noStrike" dirty="0">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1800" b="1" i="0" u="none" strike="noStrike" dirty="0">
                          <a:effectLst/>
                          <a:latin typeface="Calibri" panose="020F0502020204030204" pitchFamily="34" charset="0"/>
                        </a:rPr>
                        <a:t>2011</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1800" b="1" i="0" u="none" strike="noStrike" dirty="0">
                          <a:effectLst/>
                          <a:latin typeface="Calibri" panose="020F0502020204030204" pitchFamily="34" charset="0"/>
                        </a:rPr>
                        <a:t>2012</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1800" b="1" i="0" u="none" strike="noStrike" dirty="0">
                          <a:effectLst/>
                          <a:latin typeface="Calibri" panose="020F0502020204030204" pitchFamily="34" charset="0"/>
                        </a:rPr>
                        <a:t>2013</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1800" b="1" i="0" u="none" strike="noStrike" dirty="0">
                          <a:effectLst/>
                          <a:latin typeface="Calibri" panose="020F0502020204030204" pitchFamily="34" charset="0"/>
                        </a:rPr>
                        <a:t>2014</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1800" b="1" i="0" u="none" strike="noStrike" dirty="0">
                          <a:effectLst/>
                          <a:latin typeface="Calibri" panose="020F0502020204030204" pitchFamily="34" charset="0"/>
                        </a:rPr>
                        <a:t>2015</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1800" b="1" i="0" u="none" strike="noStrike">
                          <a:effectLst/>
                          <a:latin typeface="Calibri" panose="020F0502020204030204" pitchFamily="34" charset="0"/>
                        </a:rPr>
                        <a:t>2016</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1500" b="1"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7011">
                <a:tc>
                  <a:txBody>
                    <a:bodyPr/>
                    <a:lstStyle/>
                    <a:p>
                      <a:pPr algn="l" fontAlgn="b"/>
                      <a:r>
                        <a:rPr lang="tr-TR" sz="1800" b="1" i="0" u="none" strike="noStrike" dirty="0">
                          <a:effectLst/>
                          <a:latin typeface="Calibri" panose="020F0502020204030204" pitchFamily="34" charset="0"/>
                        </a:rPr>
                        <a:t>   Dividend Rate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tr-TR" sz="1800" b="0" i="0" u="none" strike="noStrike" dirty="0">
                          <a:effectLst/>
                          <a:latin typeface="Calibri" panose="020F0502020204030204" pitchFamily="34" charset="0"/>
                        </a:rPr>
                        <a:t>99%</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tr-TR" sz="1800" b="0" i="0" u="none" strike="noStrike">
                          <a:effectLst/>
                          <a:latin typeface="Calibri" panose="020F0502020204030204" pitchFamily="34" charset="0"/>
                        </a:rPr>
                        <a:t>0%</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tr-TR" sz="1800" b="0" i="0" u="none" strike="noStrike">
                          <a:effectLst/>
                          <a:latin typeface="Calibri" panose="020F0502020204030204" pitchFamily="34" charset="0"/>
                        </a:rPr>
                        <a:t>91%</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tr-TR" sz="1800" b="0" i="0" u="none" strike="noStrike">
                          <a:effectLst/>
                          <a:latin typeface="Calibri" panose="020F0502020204030204" pitchFamily="34" charset="0"/>
                        </a:rPr>
                        <a:t>447%</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tr-TR" sz="1800" b="0" i="0" u="none" strike="noStrike" dirty="0">
                          <a:effectLst/>
                          <a:latin typeface="Calibri" panose="020F0502020204030204" pitchFamily="34" charset="0"/>
                        </a:rPr>
                        <a:t>189%</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tr-TR" sz="1800" b="0" i="0" u="none" strike="noStrike">
                          <a:effectLst/>
                          <a:latin typeface="Calibri" panose="020F0502020204030204" pitchFamily="34" charset="0"/>
                        </a:rPr>
                        <a:t>0%</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tr-TR" sz="1500" b="0" i="0" u="none" strike="noStrike">
                          <a:effectLst/>
                          <a:latin typeface="Arial Tur"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r>
              <a:tr h="277011">
                <a:tc>
                  <a:txBody>
                    <a:bodyPr/>
                    <a:lstStyle/>
                    <a:p>
                      <a:pPr algn="l" fontAlgn="b"/>
                      <a:r>
                        <a:rPr lang="tr-TR" sz="1800" b="1" i="0" u="none" strike="noStrike" dirty="0">
                          <a:effectLst/>
                          <a:latin typeface="Calibri" panose="020F0502020204030204" pitchFamily="34" charset="0"/>
                        </a:rPr>
                        <a:t>   Dividend Yield</a:t>
                      </a:r>
                    </a:p>
                  </a:txBody>
                  <a:tcPr marL="0" marR="0" marT="0" marB="0" anchor="b">
                    <a:lnL>
                      <a:noFill/>
                    </a:lnL>
                    <a:lnR>
                      <a:noFill/>
                    </a:lnR>
                    <a:lnT>
                      <a:noFill/>
                    </a:lnT>
                    <a:lnB>
                      <a:noFill/>
                    </a:lnB>
                    <a:solidFill>
                      <a:srgbClr val="FFFFFF"/>
                    </a:solidFill>
                  </a:tcPr>
                </a:tc>
                <a:tc>
                  <a:txBody>
                    <a:bodyPr/>
                    <a:lstStyle/>
                    <a:p>
                      <a:pPr algn="r" fontAlgn="b"/>
                      <a:r>
                        <a:rPr lang="tr-TR" sz="1800" b="0" i="0" u="none" strike="noStrike" dirty="0">
                          <a:effectLst/>
                          <a:latin typeface="Calibri" panose="020F0502020204030204" pitchFamily="34" charset="0"/>
                        </a:rPr>
                        <a:t>24%</a:t>
                      </a:r>
                    </a:p>
                  </a:txBody>
                  <a:tcPr marL="0" marR="0" marT="0" marB="0" anchor="b">
                    <a:lnL>
                      <a:noFill/>
                    </a:lnL>
                    <a:lnR>
                      <a:noFill/>
                    </a:lnR>
                    <a:lnT>
                      <a:noFill/>
                    </a:lnT>
                    <a:lnB>
                      <a:noFill/>
                    </a:lnB>
                    <a:solidFill>
                      <a:srgbClr val="FFFFFF"/>
                    </a:solidFill>
                  </a:tcPr>
                </a:tc>
                <a:tc>
                  <a:txBody>
                    <a:bodyPr/>
                    <a:lstStyle/>
                    <a:p>
                      <a:pPr algn="r" fontAlgn="b"/>
                      <a:r>
                        <a:rPr lang="tr-TR" sz="1800" b="0" i="0" u="none" strike="noStrike" dirty="0">
                          <a:effectLst/>
                          <a:latin typeface="Calibri" panose="020F0502020204030204" pitchFamily="34" charset="0"/>
                        </a:rPr>
                        <a:t>0%</a:t>
                      </a:r>
                    </a:p>
                  </a:txBody>
                  <a:tcPr marL="0" marR="0" marT="0" marB="0" anchor="b">
                    <a:lnL>
                      <a:noFill/>
                    </a:lnL>
                    <a:lnR>
                      <a:noFill/>
                    </a:lnR>
                    <a:lnT>
                      <a:noFill/>
                    </a:lnT>
                    <a:lnB>
                      <a:noFill/>
                    </a:lnB>
                    <a:solidFill>
                      <a:srgbClr val="FFFFFF"/>
                    </a:solidFill>
                  </a:tcPr>
                </a:tc>
                <a:tc>
                  <a:txBody>
                    <a:bodyPr/>
                    <a:lstStyle/>
                    <a:p>
                      <a:pPr algn="r" fontAlgn="b"/>
                      <a:r>
                        <a:rPr lang="tr-TR" sz="1800" b="0" i="0" u="none" strike="noStrike" dirty="0">
                          <a:effectLst/>
                          <a:latin typeface="Calibri" panose="020F0502020204030204" pitchFamily="34" charset="0"/>
                        </a:rPr>
                        <a:t>15%</a:t>
                      </a:r>
                    </a:p>
                  </a:txBody>
                  <a:tcPr marL="0" marR="0" marT="0" marB="0" anchor="b">
                    <a:lnL>
                      <a:noFill/>
                    </a:lnL>
                    <a:lnR>
                      <a:noFill/>
                    </a:lnR>
                    <a:lnT>
                      <a:noFill/>
                    </a:lnT>
                    <a:lnB>
                      <a:noFill/>
                    </a:lnB>
                    <a:solidFill>
                      <a:srgbClr val="FFFFFF"/>
                    </a:solidFill>
                  </a:tcPr>
                </a:tc>
                <a:tc>
                  <a:txBody>
                    <a:bodyPr/>
                    <a:lstStyle/>
                    <a:p>
                      <a:pPr algn="r" fontAlgn="b"/>
                      <a:r>
                        <a:rPr lang="tr-TR" sz="1800" b="0" i="0" u="none" strike="noStrike" dirty="0">
                          <a:effectLst/>
                          <a:latin typeface="Calibri" panose="020F0502020204030204" pitchFamily="34" charset="0"/>
                        </a:rPr>
                        <a:t>22%</a:t>
                      </a:r>
                    </a:p>
                  </a:txBody>
                  <a:tcPr marL="0" marR="0" marT="0" marB="0" anchor="b">
                    <a:lnL>
                      <a:noFill/>
                    </a:lnL>
                    <a:lnR>
                      <a:noFill/>
                    </a:lnR>
                    <a:lnT>
                      <a:noFill/>
                    </a:lnT>
                    <a:lnB>
                      <a:noFill/>
                    </a:lnB>
                    <a:solidFill>
                      <a:srgbClr val="FFFFFF"/>
                    </a:solidFill>
                  </a:tcPr>
                </a:tc>
                <a:tc>
                  <a:txBody>
                    <a:bodyPr/>
                    <a:lstStyle/>
                    <a:p>
                      <a:pPr algn="r" fontAlgn="b"/>
                      <a:r>
                        <a:rPr lang="tr-TR" sz="1800" b="0" i="0" u="none" strike="noStrike" dirty="0">
                          <a:effectLst/>
                          <a:latin typeface="Calibri" panose="020F0502020204030204" pitchFamily="34" charset="0"/>
                        </a:rPr>
                        <a:t>13%</a:t>
                      </a:r>
                    </a:p>
                  </a:txBody>
                  <a:tcPr marL="0" marR="0" marT="0" marB="0" anchor="b">
                    <a:lnL>
                      <a:noFill/>
                    </a:lnL>
                    <a:lnR>
                      <a:noFill/>
                    </a:lnR>
                    <a:lnT>
                      <a:noFill/>
                    </a:lnT>
                    <a:lnB>
                      <a:noFill/>
                    </a:lnB>
                    <a:solidFill>
                      <a:srgbClr val="FFFFFF"/>
                    </a:solidFill>
                  </a:tcPr>
                </a:tc>
                <a:tc>
                  <a:txBody>
                    <a:bodyPr/>
                    <a:lstStyle/>
                    <a:p>
                      <a:pPr algn="r" fontAlgn="b"/>
                      <a:r>
                        <a:rPr lang="tr-TR" sz="1800" b="0" i="0" u="none" strike="noStrike" dirty="0">
                          <a:effectLst/>
                          <a:latin typeface="Calibri" panose="020F0502020204030204" pitchFamily="34" charset="0"/>
                        </a:rPr>
                        <a:t>0%</a:t>
                      </a:r>
                    </a:p>
                  </a:txBody>
                  <a:tcPr marL="0" marR="0" marT="0" marB="0" anchor="b">
                    <a:lnL>
                      <a:noFill/>
                    </a:lnL>
                    <a:lnR>
                      <a:noFill/>
                    </a:lnR>
                    <a:lnT>
                      <a:noFill/>
                    </a:lnT>
                    <a:lnB>
                      <a:noFill/>
                    </a:lnB>
                    <a:solidFill>
                      <a:srgbClr val="FFFFFF"/>
                    </a:solidFill>
                  </a:tcPr>
                </a:tc>
                <a:tc>
                  <a:txBody>
                    <a:bodyPr/>
                    <a:lstStyle/>
                    <a:p>
                      <a:pPr algn="l" fontAlgn="b"/>
                      <a:r>
                        <a:rPr lang="tr-TR" sz="1500" b="0" i="0" u="none" strike="noStrike" dirty="0">
                          <a:effectLst/>
                          <a:latin typeface="Arial Tur" panose="020B0604020202020204" pitchFamily="34" charset="0"/>
                        </a:rPr>
                        <a:t> </a:t>
                      </a:r>
                    </a:p>
                  </a:txBody>
                  <a:tcPr marL="0" marR="0" marT="0" marB="0" anchor="b">
                    <a:lnL>
                      <a:noFill/>
                    </a:lnL>
                    <a:lnR>
                      <a:noFill/>
                    </a:lnR>
                    <a:lnT>
                      <a:noFill/>
                    </a:lnT>
                    <a:lnB>
                      <a:noFill/>
                    </a:lnB>
                    <a:solidFill>
                      <a:srgbClr val="FFFFFF"/>
                    </a:solidFill>
                  </a:tcPr>
                </a:tc>
              </a:tr>
            </a:tbl>
          </a:graphicData>
        </a:graphic>
      </p:graphicFrame>
      <p:graphicFrame>
        <p:nvGraphicFramePr>
          <p:cNvPr id="10" name="Grafik 6"/>
          <p:cNvGraphicFramePr>
            <a:graphicFrameLocks/>
          </p:cNvGraphicFramePr>
          <p:nvPr>
            <p:extLst>
              <p:ext uri="{D42A27DB-BD31-4B8C-83A1-F6EECF244321}">
                <p14:modId xmlns:p14="http://schemas.microsoft.com/office/powerpoint/2010/main" val="3788795806"/>
              </p:ext>
            </p:extLst>
          </p:nvPr>
        </p:nvGraphicFramePr>
        <p:xfrm>
          <a:off x="658655" y="830251"/>
          <a:ext cx="10874690" cy="48803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548343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18</a:t>
            </a:fld>
            <a:endParaRPr lang="tr-TR" sz="1500"/>
          </a:p>
        </p:txBody>
      </p:sp>
      <p:sp>
        <p:nvSpPr>
          <p:cNvPr id="12"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500" b="1" dirty="0" smtClean="0">
                <a:latin typeface="AvantGarde" pitchFamily="34" charset="0"/>
              </a:rPr>
              <a:t>Sources of Financing</a:t>
            </a:r>
            <a:endParaRPr lang="en-US" sz="2500" dirty="0">
              <a:latin typeface="AvantGarde" pitchFamily="34" charset="0"/>
            </a:endParaRPr>
          </a:p>
        </p:txBody>
      </p:sp>
      <p:graphicFrame>
        <p:nvGraphicFramePr>
          <p:cNvPr id="13" name="Chart 12"/>
          <p:cNvGraphicFramePr>
            <a:graphicFrameLocks/>
          </p:cNvGraphicFramePr>
          <p:nvPr>
            <p:extLst>
              <p:ext uri="{D42A27DB-BD31-4B8C-83A1-F6EECF244321}">
                <p14:modId xmlns:p14="http://schemas.microsoft.com/office/powerpoint/2010/main" val="2666923757"/>
              </p:ext>
            </p:extLst>
          </p:nvPr>
        </p:nvGraphicFramePr>
        <p:xfrm>
          <a:off x="1106906" y="928437"/>
          <a:ext cx="9753600" cy="52638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530708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19</a:t>
            </a:fld>
            <a:endParaRPr lang="tr-TR" sz="1500"/>
          </a:p>
        </p:txBody>
      </p:sp>
      <p:graphicFrame>
        <p:nvGraphicFramePr>
          <p:cNvPr id="11" name="Group 73"/>
          <p:cNvGraphicFramePr>
            <a:graphicFrameLocks noGrp="1"/>
          </p:cNvGraphicFramePr>
          <p:nvPr>
            <p:extLst>
              <p:ext uri="{D42A27DB-BD31-4B8C-83A1-F6EECF244321}">
                <p14:modId xmlns:p14="http://schemas.microsoft.com/office/powerpoint/2010/main" val="2862708706"/>
              </p:ext>
            </p:extLst>
          </p:nvPr>
        </p:nvGraphicFramePr>
        <p:xfrm>
          <a:off x="687457" y="1138989"/>
          <a:ext cx="10574101" cy="4780548"/>
        </p:xfrm>
        <a:graphic>
          <a:graphicData uri="http://schemas.openxmlformats.org/drawingml/2006/table">
            <a:tbl>
              <a:tblPr/>
              <a:tblGrid>
                <a:gridCol w="2208145"/>
                <a:gridCol w="1185508"/>
                <a:gridCol w="1309036"/>
                <a:gridCol w="1329784"/>
                <a:gridCol w="1135407"/>
                <a:gridCol w="1135407"/>
                <a:gridCol w="1135407"/>
                <a:gridCol w="1135407"/>
              </a:tblGrid>
              <a:tr h="53117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(TL mn)</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2010</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2011</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2012</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2013</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2014</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2015</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2016</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r>
              <a:tr h="531172">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tr-TR" sz="2200" b="0" i="0" u="none" strike="noStrike" cap="none" normalizeH="0" baseline="0" dirty="0" smtClean="0">
                        <a:ln>
                          <a:noFill/>
                        </a:ln>
                        <a:solidFill>
                          <a:schemeClr val="tx1"/>
                        </a:solidFill>
                        <a:effectLst/>
                        <a:latin typeface="+mn-lt"/>
                      </a:endParaRP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tr-TR" sz="2200" b="0" i="0" u="none" strike="noStrike" cap="none" normalizeH="0" baseline="0" dirty="0" smtClean="0">
                        <a:ln>
                          <a:noFill/>
                        </a:ln>
                        <a:solidFill>
                          <a:schemeClr val="tx1"/>
                        </a:solidFill>
                        <a:effectLst/>
                        <a:latin typeface="+mn-lt"/>
                      </a:endParaRP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tr-TR" sz="2200" b="0" i="0" u="none" strike="noStrike" cap="none" normalizeH="0" baseline="0" dirty="0" smtClean="0">
                        <a:ln>
                          <a:noFill/>
                        </a:ln>
                        <a:solidFill>
                          <a:schemeClr val="tx1"/>
                        </a:solidFill>
                        <a:effectLst/>
                        <a:latin typeface="+mn-lt"/>
                      </a:endParaRP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tr-TR" sz="2200" b="0" i="0" u="none" strike="noStrike" cap="none" normalizeH="0" baseline="0" dirty="0" smtClean="0">
                        <a:ln>
                          <a:noFill/>
                        </a:ln>
                        <a:solidFill>
                          <a:schemeClr val="tx1"/>
                        </a:solidFill>
                        <a:effectLst/>
                        <a:latin typeface="+mn-lt"/>
                      </a:endParaRP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tr-TR" sz="2200" b="0" i="0" u="none" strike="noStrike" cap="none" normalizeH="0" baseline="0" dirty="0" smtClean="0">
                        <a:ln>
                          <a:noFill/>
                        </a:ln>
                        <a:solidFill>
                          <a:schemeClr val="tx1"/>
                        </a:solidFill>
                        <a:effectLst/>
                        <a:latin typeface="+mn-lt"/>
                      </a:endParaRP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tr-TR" sz="2200" b="0" i="0" u="none" strike="noStrike" cap="none" normalizeH="0" baseline="0" dirty="0" smtClean="0">
                        <a:ln>
                          <a:noFill/>
                        </a:ln>
                        <a:solidFill>
                          <a:schemeClr val="tx1"/>
                        </a:solidFill>
                        <a:effectLst/>
                        <a:latin typeface="+mn-lt"/>
                      </a:endParaRP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tr-TR" sz="2200" b="0" i="0" u="none" strike="noStrike" cap="none" normalizeH="0" baseline="0" dirty="0" smtClean="0">
                        <a:ln>
                          <a:noFill/>
                        </a:ln>
                        <a:solidFill>
                          <a:schemeClr val="tx1"/>
                        </a:solidFill>
                        <a:effectLst/>
                        <a:latin typeface="+mn-lt"/>
                      </a:endParaRP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tr-TR" sz="2200" b="0" i="0" u="none" strike="noStrike" cap="none" normalizeH="0" baseline="0" dirty="0" smtClean="0">
                        <a:ln>
                          <a:noFill/>
                        </a:ln>
                        <a:solidFill>
                          <a:schemeClr val="tx1"/>
                        </a:solidFill>
                        <a:effectLst/>
                        <a:latin typeface="+mn-lt"/>
                      </a:endParaRP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r>
              <a:tr h="53117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Sales</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84</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173</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265</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261</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223</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165</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135</a:t>
                      </a:r>
                    </a:p>
                  </a:txBody>
                  <a:tcPr marL="0" marR="0" marT="0" marB="0" anchor="b" horzOverflow="overflow">
                    <a:lnL>
                      <a:noFill/>
                    </a:lnL>
                    <a:lnR>
                      <a:noFill/>
                    </a:lnR>
                    <a:lnT>
                      <a:noFill/>
                    </a:lnT>
                    <a:lnB>
                      <a:noFill/>
                    </a:lnB>
                    <a:lnTlToBr>
                      <a:noFill/>
                    </a:lnTlToBr>
                    <a:lnBlToTr>
                      <a:noFill/>
                    </a:lnBlToTr>
                    <a:noFill/>
                  </a:tcPr>
                </a:tc>
              </a:tr>
              <a:tr h="53117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Gross Profit</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44</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107</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134</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72</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24</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31</a:t>
                      </a:r>
                    </a:p>
                  </a:txBody>
                  <a:tcPr marL="0" marR="0" marT="0" marB="0"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a:t>
                      </a:r>
                    </a:p>
                  </a:txBody>
                  <a:tcPr marL="0" marR="0" marT="0" marB="0" anchor="b" horzOverflow="overflow">
                    <a:lnL>
                      <a:noFill/>
                    </a:lnL>
                    <a:lnR>
                      <a:noFill/>
                    </a:lnR>
                    <a:lnT>
                      <a:noFill/>
                    </a:lnT>
                    <a:lnB>
                      <a:noFill/>
                    </a:lnB>
                    <a:lnTlToBr>
                      <a:noFill/>
                    </a:lnTlToBr>
                    <a:lnBlToTr>
                      <a:noFill/>
                    </a:lnBlToTr>
                    <a:noFill/>
                  </a:tcPr>
                </a:tc>
              </a:tr>
              <a:tr h="53117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Gross Margin</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52%</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62%</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51%</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28%</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11%</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19%</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1%</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r>
              <a:tr h="53117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EBITDA</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smtClean="0">
                          <a:ln>
                            <a:noFill/>
                          </a:ln>
                          <a:solidFill>
                            <a:schemeClr val="tx1"/>
                          </a:solidFill>
                          <a:effectLst/>
                          <a:latin typeface="+mn-lt"/>
                        </a:rPr>
                        <a:t>42</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112</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165</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147</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121</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104</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55</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r>
              <a:tr h="53117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EBITDA Margin</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50%</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65%</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62%</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57%</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54%</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63%</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41%</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r>
              <a:tr h="53117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tx1"/>
                          </a:solidFill>
                          <a:effectLst/>
                          <a:latin typeface="+mn-lt"/>
                        </a:rPr>
                        <a:t>Net Earnings</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37</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101</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107</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70</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20</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29</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chemeClr val="tx1"/>
                          </a:solidFill>
                          <a:effectLst/>
                          <a:latin typeface="+mn-lt"/>
                        </a:rPr>
                        <a:t>-21</a:t>
                      </a:r>
                    </a:p>
                  </a:txBody>
                  <a:tcPr marL="0" marR="0" marT="0"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r>
              <a:tr h="53117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Net Margin</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44%</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58%</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40%</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27%</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9%</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18%</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2200" b="0" i="0" u="none" strike="noStrike" cap="none" normalizeH="0" baseline="0" dirty="0" smtClean="0">
                          <a:ln>
                            <a:noFill/>
                          </a:ln>
                          <a:solidFill>
                            <a:srgbClr val="0070C0"/>
                          </a:solidFill>
                          <a:effectLst/>
                          <a:latin typeface="+mn-lt"/>
                        </a:rPr>
                        <a:t>-</a:t>
                      </a: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2"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500" b="1" dirty="0" smtClean="0">
                <a:latin typeface="AvantGarde" pitchFamily="34" charset="0"/>
              </a:rPr>
              <a:t>Annual Margin Comparison</a:t>
            </a:r>
            <a:endParaRPr lang="en-US" sz="2500" dirty="0">
              <a:latin typeface="AvantGarde" pitchFamily="34" charset="0"/>
            </a:endParaRPr>
          </a:p>
        </p:txBody>
      </p:sp>
    </p:spTree>
    <p:extLst>
      <p:ext uri="{BB962C8B-B14F-4D97-AF65-F5344CB8AC3E}">
        <p14:creationId xmlns:p14="http://schemas.microsoft.com/office/powerpoint/2010/main" val="13650108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7359" y="249399"/>
            <a:ext cx="8479219" cy="536033"/>
          </a:xfrm>
        </p:spPr>
        <p:txBody>
          <a:bodyPr>
            <a:noAutofit/>
          </a:bodyPr>
          <a:lstStyle/>
          <a:p>
            <a:pPr algn="l"/>
            <a:r>
              <a:rPr lang="tr-TR" sz="3000" b="1" dirty="0" smtClean="0"/>
              <a:t>Contents</a:t>
            </a:r>
            <a:endParaRPr lang="tr-TR" sz="3000" b="1" dirty="0"/>
          </a:p>
        </p:txBody>
      </p:sp>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June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2</a:t>
            </a:fld>
            <a:endParaRPr lang="tr-TR" sz="1500"/>
          </a:p>
        </p:txBody>
      </p:sp>
      <p:sp>
        <p:nvSpPr>
          <p:cNvPr id="10" name="Rectangle 3"/>
          <p:cNvSpPr txBox="1">
            <a:spLocks noChangeArrowheads="1"/>
          </p:cNvSpPr>
          <p:nvPr/>
        </p:nvSpPr>
        <p:spPr>
          <a:xfrm>
            <a:off x="207359" y="1102122"/>
            <a:ext cx="10087524" cy="41276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762000" indent="-762000" algn="l">
              <a:buClr>
                <a:schemeClr val="tx1"/>
              </a:buClr>
              <a:buFont typeface="Wingdings" pitchFamily="2" charset="2"/>
              <a:buAutoNum type="romanUcPeriod"/>
            </a:pPr>
            <a:r>
              <a:rPr lang="tr-TR" sz="3000" dirty="0" smtClean="0"/>
              <a:t>Company 							</a:t>
            </a:r>
            <a:r>
              <a:rPr lang="en-US" sz="3000" dirty="0" smtClean="0"/>
              <a:t>3</a:t>
            </a:r>
          </a:p>
          <a:p>
            <a:pPr marL="762000" indent="-762000" algn="l">
              <a:buClr>
                <a:schemeClr val="tx1"/>
              </a:buClr>
              <a:buFont typeface="Wingdings" pitchFamily="2" charset="2"/>
              <a:buAutoNum type="romanUcPeriod"/>
            </a:pPr>
            <a:r>
              <a:rPr lang="tr-TR" sz="3000" dirty="0" smtClean="0"/>
              <a:t>Ciner Group							6</a:t>
            </a:r>
          </a:p>
          <a:p>
            <a:pPr marL="762000" indent="-762000" algn="l">
              <a:buClr>
                <a:schemeClr val="tx1"/>
              </a:buClr>
              <a:buFont typeface="Wingdings" pitchFamily="2" charset="2"/>
              <a:buAutoNum type="romanUcPeriod"/>
            </a:pPr>
            <a:r>
              <a:rPr lang="tr-TR" sz="3000" dirty="0" smtClean="0"/>
              <a:t>Participations</a:t>
            </a:r>
            <a:r>
              <a:rPr lang="en-US" sz="3000" dirty="0" smtClean="0"/>
              <a:t>			</a:t>
            </a:r>
            <a:r>
              <a:rPr lang="tr-TR" sz="3000" dirty="0" smtClean="0"/>
              <a:t> 			9</a:t>
            </a:r>
          </a:p>
          <a:p>
            <a:pPr marL="762000" indent="-762000" algn="l">
              <a:buClr>
                <a:schemeClr val="tx1"/>
              </a:buClr>
              <a:buFont typeface="Wingdings" pitchFamily="2" charset="2"/>
              <a:buAutoNum type="romanUcPeriod"/>
            </a:pPr>
            <a:r>
              <a:rPr lang="en-US" sz="3000" dirty="0" smtClean="0"/>
              <a:t>Financial </a:t>
            </a:r>
            <a:r>
              <a:rPr lang="tr-TR" sz="3000" dirty="0" smtClean="0"/>
              <a:t>Figures</a:t>
            </a:r>
            <a:r>
              <a:rPr lang="en-US" sz="3000" dirty="0" smtClean="0"/>
              <a:t>					</a:t>
            </a:r>
            <a:r>
              <a:rPr lang="tr-TR" sz="3000" dirty="0" smtClean="0"/>
              <a:t>	14</a:t>
            </a:r>
            <a:endParaRPr lang="en-US" sz="3000" dirty="0" smtClean="0"/>
          </a:p>
          <a:p>
            <a:pPr marL="762000" indent="-762000" algn="l">
              <a:buClr>
                <a:schemeClr val="tx1"/>
              </a:buClr>
              <a:buFont typeface="Wingdings" pitchFamily="2" charset="2"/>
              <a:buAutoNum type="romanUcPeriod" startAt="5"/>
            </a:pPr>
            <a:r>
              <a:rPr lang="en-US" sz="3000" dirty="0" smtClean="0"/>
              <a:t>Evaluation of The Latest Financial </a:t>
            </a:r>
            <a:r>
              <a:rPr lang="tr-TR" sz="3000" dirty="0" smtClean="0"/>
              <a:t>Tables</a:t>
            </a:r>
            <a:r>
              <a:rPr lang="en-US" sz="3000" dirty="0" smtClean="0"/>
              <a:t>	</a:t>
            </a:r>
            <a:r>
              <a:rPr lang="tr-TR" sz="3000" dirty="0" smtClean="0"/>
              <a:t>	20</a:t>
            </a:r>
            <a:endParaRPr lang="en-US" sz="3000" dirty="0" smtClean="0"/>
          </a:p>
          <a:p>
            <a:pPr marL="762000" indent="-762000" algn="l">
              <a:buClr>
                <a:schemeClr val="tx1"/>
              </a:buClr>
              <a:buFont typeface="Wingdings" pitchFamily="2" charset="2"/>
              <a:buNone/>
            </a:pPr>
            <a:r>
              <a:rPr lang="en-US" sz="3000" dirty="0" smtClean="0"/>
              <a:t>VI.	Corporate Governance Rating				</a:t>
            </a:r>
            <a:r>
              <a:rPr lang="tr-TR" sz="3000" dirty="0" smtClean="0"/>
              <a:t>24</a:t>
            </a:r>
            <a:endParaRPr lang="en-US" sz="3000" dirty="0"/>
          </a:p>
        </p:txBody>
      </p:sp>
    </p:spTree>
    <p:extLst>
      <p:ext uri="{BB962C8B-B14F-4D97-AF65-F5344CB8AC3E}">
        <p14:creationId xmlns:p14="http://schemas.microsoft.com/office/powerpoint/2010/main" val="1010271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20</a:t>
            </a:fld>
            <a:endParaRPr lang="tr-TR" sz="1500"/>
          </a:p>
        </p:txBody>
      </p:sp>
      <p:sp>
        <p:nvSpPr>
          <p:cNvPr id="11" name="Rectangle 2"/>
          <p:cNvSpPr txBox="1">
            <a:spLocks noChangeArrowheads="1"/>
          </p:cNvSpPr>
          <p:nvPr/>
        </p:nvSpPr>
        <p:spPr>
          <a:xfrm>
            <a:off x="-1" y="1321469"/>
            <a:ext cx="9320463" cy="683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Clr>
                <a:schemeClr val="tx1"/>
              </a:buClr>
              <a:buFont typeface="Wingdings" pitchFamily="2" charset="2"/>
              <a:buNone/>
            </a:pPr>
            <a:r>
              <a:rPr lang="en-US" sz="2800" b="1" dirty="0" smtClean="0">
                <a:latin typeface="AvantGarde" pitchFamily="34" charset="0"/>
              </a:rPr>
              <a:t>V.	</a:t>
            </a:r>
            <a:r>
              <a:rPr lang="en-US" sz="2800" b="1" dirty="0" smtClean="0">
                <a:latin typeface="Arial" pitchFamily="34" charset="0"/>
              </a:rPr>
              <a:t>   </a:t>
            </a:r>
            <a:r>
              <a:rPr lang="en-US" sz="2800" b="1" dirty="0" smtClean="0">
                <a:latin typeface="AvantGarde" pitchFamily="34" charset="0"/>
              </a:rPr>
              <a:t>Evaluation of the Latest Financial Results</a:t>
            </a:r>
            <a:endParaRPr lang="en-US" sz="2800" b="1" dirty="0">
              <a:latin typeface="AvantGarde" pitchFamily="34" charset="0"/>
            </a:endParaRPr>
          </a:p>
        </p:txBody>
      </p:sp>
    </p:spTree>
    <p:extLst>
      <p:ext uri="{BB962C8B-B14F-4D97-AF65-F5344CB8AC3E}">
        <p14:creationId xmlns:p14="http://schemas.microsoft.com/office/powerpoint/2010/main" val="37991578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21</a:t>
            </a:fld>
            <a:endParaRPr lang="tr-TR" sz="1500"/>
          </a:p>
        </p:txBody>
      </p:sp>
      <p:sp>
        <p:nvSpPr>
          <p:cNvPr id="11" name="Rectangle 2"/>
          <p:cNvSpPr txBox="1">
            <a:spLocks noChangeArrowheads="1"/>
          </p:cNvSpPr>
          <p:nvPr/>
        </p:nvSpPr>
        <p:spPr>
          <a:xfrm>
            <a:off x="162630" y="80211"/>
            <a:ext cx="8604250" cy="760162"/>
          </a:xfrm>
          <a:prstGeom prst="rect">
            <a:avLst/>
          </a:prstGeom>
        </p:spPr>
        <p:txBody>
          <a:bodyPr vert="horz" lIns="234000" tIns="45720" rIns="41400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900" b="1" dirty="0" smtClean="0">
                <a:latin typeface="AvantGarde" pitchFamily="34" charset="0"/>
              </a:rPr>
              <a:t>Evaluation of</a:t>
            </a:r>
            <a:r>
              <a:rPr lang="tr-TR" sz="2900" b="1" dirty="0" smtClean="0">
                <a:latin typeface="AvantGarde" pitchFamily="34" charset="0"/>
              </a:rPr>
              <a:t> 1H17</a:t>
            </a:r>
            <a:r>
              <a:rPr lang="en-US" sz="2900" b="1" dirty="0" smtClean="0">
                <a:latin typeface="AvantGarde" pitchFamily="34" charset="0"/>
              </a:rPr>
              <a:t> Financial Results </a:t>
            </a:r>
            <a:endParaRPr lang="en-US" sz="2900" b="1" dirty="0">
              <a:latin typeface="AvantGarde" pitchFamily="34" charset="0"/>
            </a:endParaRPr>
          </a:p>
        </p:txBody>
      </p:sp>
      <p:sp>
        <p:nvSpPr>
          <p:cNvPr id="13" name="Rectangle 8"/>
          <p:cNvSpPr>
            <a:spLocks noChangeArrowheads="1"/>
          </p:cNvSpPr>
          <p:nvPr/>
        </p:nvSpPr>
        <p:spPr bwMode="auto">
          <a:xfrm>
            <a:off x="286404" y="858987"/>
            <a:ext cx="11553499" cy="5475957"/>
          </a:xfrm>
          <a:prstGeom prst="rect">
            <a:avLst/>
          </a:prstGeom>
          <a:noFill/>
          <a:ln w="9525">
            <a:noFill/>
            <a:miter lim="800000"/>
            <a:headEnd/>
            <a:tailEnd/>
          </a:ln>
        </p:spPr>
        <p:txBody>
          <a:bodyPr/>
          <a:lstStyle/>
          <a:p>
            <a:pPr marL="469900" indent="-469900">
              <a:spcBef>
                <a:spcPct val="20000"/>
              </a:spcBef>
              <a:buClr>
                <a:schemeClr val="tx1"/>
              </a:buClr>
              <a:buFont typeface="Wingdings" pitchFamily="2" charset="2"/>
              <a:buChar char="§"/>
            </a:pPr>
            <a:r>
              <a:rPr lang="en-US" sz="2000" dirty="0" smtClean="0"/>
              <a:t>In 1H17, Park Elektrik announced consolidated financial statements for the first time in its history following its purchase of 100% shares of Konya Ilgın Elektrik Üretim A.Ş. </a:t>
            </a:r>
          </a:p>
          <a:p>
            <a:pPr marL="469900" indent="-469900">
              <a:spcBef>
                <a:spcPct val="20000"/>
              </a:spcBef>
              <a:buClr>
                <a:schemeClr val="tx1"/>
              </a:buClr>
              <a:buFont typeface="Wingdings" pitchFamily="2" charset="2"/>
              <a:buChar char="§"/>
            </a:pPr>
            <a:endParaRPr lang="en-US" sz="2000" dirty="0" smtClean="0"/>
          </a:p>
          <a:p>
            <a:pPr marL="469900" indent="-469900">
              <a:spcBef>
                <a:spcPct val="20000"/>
              </a:spcBef>
              <a:buClr>
                <a:schemeClr val="tx1"/>
              </a:buClr>
              <a:buFont typeface="Wingdings" pitchFamily="2" charset="2"/>
              <a:buChar char="§"/>
            </a:pPr>
            <a:r>
              <a:rPr lang="en-US" sz="2000" dirty="0" smtClean="0"/>
              <a:t>In this consolidated 1H results, Park Elektrik’s copper related financial results were classified under the name of «Discontinue</a:t>
            </a:r>
            <a:r>
              <a:rPr lang="tr-TR" sz="2000" dirty="0" smtClean="0"/>
              <a:t>d</a:t>
            </a:r>
            <a:r>
              <a:rPr lang="en-US" sz="2000" dirty="0" smtClean="0"/>
              <a:t> Operations» as it sold all of its copper assets and halted its copper operations as of March 17, 2017. As seen in deep note 21, the company had TL495mn of net profits from discontinued operations due to sale of copper assets to Cengiz Holding. Thanks to one-time gain from sale of its coppers assets, the Company recorded TL 473 million net profits in 1H17. </a:t>
            </a:r>
          </a:p>
          <a:p>
            <a:pPr marL="469900" indent="-469900">
              <a:spcBef>
                <a:spcPct val="20000"/>
              </a:spcBef>
              <a:buClr>
                <a:schemeClr val="tx1"/>
              </a:buClr>
              <a:buFont typeface="Wingdings" pitchFamily="2" charset="2"/>
              <a:buChar char="§"/>
            </a:pPr>
            <a:endParaRPr lang="en-US" sz="2000" dirty="0" smtClean="0"/>
          </a:p>
          <a:p>
            <a:pPr marL="469900" indent="-469900">
              <a:spcBef>
                <a:spcPct val="20000"/>
              </a:spcBef>
              <a:buClr>
                <a:schemeClr val="tx1"/>
              </a:buClr>
              <a:buFont typeface="Wingdings" pitchFamily="2" charset="2"/>
              <a:buChar char="§"/>
            </a:pPr>
            <a:r>
              <a:rPr lang="en-US" sz="2000" dirty="0" smtClean="0"/>
              <a:t>As of 1H17 Park Elektrik has TL162 million equivalent cash in TL deposit as a result of the difference between sale of copper assets and purchase of Konya Ilgın shares. </a:t>
            </a:r>
          </a:p>
          <a:p>
            <a:pPr marL="469900" indent="-469900">
              <a:spcBef>
                <a:spcPct val="20000"/>
              </a:spcBef>
              <a:buClr>
                <a:schemeClr val="tx1"/>
              </a:buClr>
              <a:buFont typeface="Wingdings" pitchFamily="2" charset="2"/>
              <a:buChar char="§"/>
            </a:pPr>
            <a:endParaRPr lang="en-US" sz="2000" dirty="0" smtClean="0"/>
          </a:p>
          <a:p>
            <a:pPr marL="469900" indent="-469900">
              <a:spcBef>
                <a:spcPct val="20000"/>
              </a:spcBef>
              <a:buClr>
                <a:schemeClr val="tx1"/>
              </a:buClr>
              <a:buFont typeface="Wingdings" pitchFamily="2" charset="2"/>
              <a:buChar char="§"/>
            </a:pPr>
            <a:r>
              <a:rPr lang="en-US" sz="2000" dirty="0" smtClean="0"/>
              <a:t>On the other hand, purchase of Konya Ilgın shares was treated as a «business combination under common control» and the difference between the purchase price and the net equity at the date of acquisition is classified under equity under the name of «Effects of Consolidations involving Enterprises or Enterprises Subject to Joint Control». </a:t>
            </a:r>
            <a:endParaRPr lang="en-US" sz="2000" dirty="0"/>
          </a:p>
        </p:txBody>
      </p:sp>
    </p:spTree>
    <p:extLst>
      <p:ext uri="{BB962C8B-B14F-4D97-AF65-F5344CB8AC3E}">
        <p14:creationId xmlns:p14="http://schemas.microsoft.com/office/powerpoint/2010/main" val="3950055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22</a:t>
            </a:fld>
            <a:endParaRPr lang="tr-TR" sz="1500"/>
          </a:p>
        </p:txBody>
      </p:sp>
      <p:sp>
        <p:nvSpPr>
          <p:cNvPr id="11" name="Rectangle 2"/>
          <p:cNvSpPr txBox="1">
            <a:spLocks noChangeArrowheads="1"/>
          </p:cNvSpPr>
          <p:nvPr/>
        </p:nvSpPr>
        <p:spPr>
          <a:xfrm>
            <a:off x="162630" y="80211"/>
            <a:ext cx="8604250" cy="760162"/>
          </a:xfrm>
          <a:prstGeom prst="rect">
            <a:avLst/>
          </a:prstGeom>
        </p:spPr>
        <p:txBody>
          <a:bodyPr vert="horz" lIns="234000" tIns="45720" rIns="41400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900" b="1" dirty="0" smtClean="0">
                <a:latin typeface="AvantGarde" pitchFamily="34" charset="0"/>
              </a:rPr>
              <a:t>Summary Income Statement</a:t>
            </a:r>
            <a:endParaRPr lang="en-US" sz="2900" b="1" dirty="0">
              <a:latin typeface="AvantGarde"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027549778"/>
              </p:ext>
            </p:extLst>
          </p:nvPr>
        </p:nvGraphicFramePr>
        <p:xfrm>
          <a:off x="929391" y="884418"/>
          <a:ext cx="10343212" cy="5316859"/>
        </p:xfrm>
        <a:graphic>
          <a:graphicData uri="http://schemas.openxmlformats.org/drawingml/2006/table">
            <a:tbl>
              <a:tblPr/>
              <a:tblGrid>
                <a:gridCol w="5351488"/>
                <a:gridCol w="1457927"/>
                <a:gridCol w="2049280"/>
                <a:gridCol w="1484517"/>
              </a:tblGrid>
              <a:tr h="422532">
                <a:tc>
                  <a:txBody>
                    <a:bodyPr/>
                    <a:lstStyle/>
                    <a:p>
                      <a:pPr algn="l" fontAlgn="b"/>
                      <a:endParaRPr lang="tr-TR" sz="2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r" fontAlgn="b"/>
                      <a:r>
                        <a:rPr lang="tr-TR" sz="2000" b="1" i="0" u="none" strike="noStrike">
                          <a:effectLst/>
                          <a:latin typeface="Arial" panose="020B0604020202020204" pitchFamily="34" charset="0"/>
                        </a:rPr>
                        <a:t>1H16*</a:t>
                      </a:r>
                    </a:p>
                  </a:txBody>
                  <a:tcPr marL="9525" marR="9525" marT="9525" marB="0" anchor="b">
                    <a:lnL>
                      <a:noFill/>
                    </a:lnL>
                    <a:lnR>
                      <a:noFill/>
                    </a:lnR>
                    <a:lnT>
                      <a:noFill/>
                    </a:lnT>
                    <a:lnB>
                      <a:noFill/>
                    </a:lnB>
                  </a:tcPr>
                </a:tc>
                <a:tc>
                  <a:txBody>
                    <a:bodyPr/>
                    <a:lstStyle/>
                    <a:p>
                      <a:pPr algn="r" fontAlgn="b"/>
                      <a:r>
                        <a:rPr lang="tr-TR" sz="2000" b="1" i="0" u="none" strike="noStrike">
                          <a:effectLst/>
                          <a:latin typeface="Arial" panose="020B0604020202020204" pitchFamily="34" charset="0"/>
                        </a:rPr>
                        <a:t>1H17</a:t>
                      </a:r>
                    </a:p>
                  </a:txBody>
                  <a:tcPr marL="9525" marR="9525" marT="9525" marB="0" anchor="b">
                    <a:lnL>
                      <a:noFill/>
                    </a:lnL>
                    <a:lnR>
                      <a:noFill/>
                    </a:lnR>
                    <a:lnT>
                      <a:noFill/>
                    </a:lnT>
                    <a:lnB>
                      <a:noFill/>
                    </a:lnB>
                  </a:tcPr>
                </a:tc>
                <a:tc>
                  <a:txBody>
                    <a:bodyPr/>
                    <a:lstStyle/>
                    <a:p>
                      <a:pPr algn="r" fontAlgn="b"/>
                      <a:r>
                        <a:rPr lang="tr-TR" sz="2000" b="1" i="0" u="none" strike="noStrike">
                          <a:effectLst/>
                          <a:latin typeface="Arial" panose="020B0604020202020204" pitchFamily="34" charset="0"/>
                        </a:rPr>
                        <a:t>%</a:t>
                      </a:r>
                    </a:p>
                  </a:txBody>
                  <a:tcPr marL="9525" marR="9525" marT="9525" marB="0" anchor="b">
                    <a:lnL>
                      <a:noFill/>
                    </a:lnL>
                    <a:lnR>
                      <a:noFill/>
                    </a:lnR>
                    <a:lnT>
                      <a:noFill/>
                    </a:lnT>
                    <a:lnB>
                      <a:noFill/>
                    </a:lnB>
                  </a:tcPr>
                </a:tc>
              </a:tr>
              <a:tr h="422532">
                <a:tc>
                  <a:txBody>
                    <a:bodyPr/>
                    <a:lstStyle/>
                    <a:p>
                      <a:pPr algn="l" fontAlgn="b"/>
                      <a:r>
                        <a:rPr lang="tr-TR" sz="2000" b="0" i="0" u="none" strike="noStrike">
                          <a:solidFill>
                            <a:srgbClr val="0070C0"/>
                          </a:solidFill>
                          <a:effectLst/>
                          <a:latin typeface="Arial" panose="020B0604020202020204" pitchFamily="34" charset="0"/>
                        </a:rPr>
                        <a:t>Operating Income</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-6.564.498</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-6.652.461</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1%</a:t>
                      </a:r>
                    </a:p>
                  </a:txBody>
                  <a:tcPr marL="9525" marR="9525" marT="9525" marB="0" anchor="b">
                    <a:lnL>
                      <a:noFill/>
                    </a:lnL>
                    <a:lnR>
                      <a:noFill/>
                    </a:lnR>
                    <a:lnT>
                      <a:noFill/>
                    </a:lnT>
                    <a:lnB>
                      <a:noFill/>
                    </a:lnB>
                    <a:solidFill>
                      <a:srgbClr val="D9D9D9"/>
                    </a:solidFill>
                  </a:tcPr>
                </a:tc>
              </a:tr>
              <a:tr h="422532">
                <a:tc>
                  <a:txBody>
                    <a:bodyPr/>
                    <a:lstStyle/>
                    <a:p>
                      <a:pPr algn="l" fontAlgn="b"/>
                      <a:r>
                        <a:rPr lang="tr-TR" sz="2000" b="0" i="0" u="none" strike="noStrike">
                          <a:effectLst/>
                          <a:latin typeface="Arial" panose="020B0604020202020204" pitchFamily="34" charset="0"/>
                        </a:rPr>
                        <a:t>Income From Investments</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279.784</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645.731</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131%</a:t>
                      </a:r>
                    </a:p>
                  </a:txBody>
                  <a:tcPr marL="9525" marR="9525" marT="9525" marB="0" anchor="b">
                    <a:lnL>
                      <a:noFill/>
                    </a:lnL>
                    <a:lnR>
                      <a:noFill/>
                    </a:lnR>
                    <a:lnT>
                      <a:noFill/>
                    </a:lnT>
                    <a:lnB>
                      <a:noFill/>
                    </a:lnB>
                  </a:tcPr>
                </a:tc>
              </a:tr>
              <a:tr h="422532">
                <a:tc>
                  <a:txBody>
                    <a:bodyPr/>
                    <a:lstStyle/>
                    <a:p>
                      <a:pPr algn="l" fontAlgn="b"/>
                      <a:r>
                        <a:rPr lang="tr-TR" sz="2000" b="0" i="0" u="none" strike="noStrike">
                          <a:solidFill>
                            <a:srgbClr val="0070C0"/>
                          </a:solidFill>
                          <a:effectLst/>
                          <a:latin typeface="Arial" panose="020B0604020202020204" pitchFamily="34" charset="0"/>
                        </a:rPr>
                        <a:t>Income Before Financial Exp. </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-6.284.714</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-6.006.730</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-4%</a:t>
                      </a:r>
                    </a:p>
                  </a:txBody>
                  <a:tcPr marL="9525" marR="9525" marT="9525" marB="0" anchor="b">
                    <a:lnL>
                      <a:noFill/>
                    </a:lnL>
                    <a:lnR>
                      <a:noFill/>
                    </a:lnR>
                    <a:lnT>
                      <a:noFill/>
                    </a:lnT>
                    <a:lnB>
                      <a:noFill/>
                    </a:lnB>
                    <a:solidFill>
                      <a:srgbClr val="D9D9D9"/>
                    </a:solidFill>
                  </a:tcPr>
                </a:tc>
              </a:tr>
              <a:tr h="422532">
                <a:tc>
                  <a:txBody>
                    <a:bodyPr/>
                    <a:lstStyle/>
                    <a:p>
                      <a:pPr algn="l" fontAlgn="b"/>
                      <a:r>
                        <a:rPr lang="tr-TR" sz="2000" b="0" i="0" u="none" strike="noStrike">
                          <a:effectLst/>
                          <a:latin typeface="Arial" panose="020B0604020202020204" pitchFamily="34" charset="0"/>
                        </a:rPr>
                        <a:t>Financial Income</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1.203.512</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3.681.600</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206%</a:t>
                      </a:r>
                    </a:p>
                  </a:txBody>
                  <a:tcPr marL="9525" marR="9525" marT="9525" marB="0" anchor="b">
                    <a:lnL>
                      <a:noFill/>
                    </a:lnL>
                    <a:lnR>
                      <a:noFill/>
                    </a:lnR>
                    <a:lnT>
                      <a:noFill/>
                    </a:lnT>
                    <a:lnB>
                      <a:noFill/>
                    </a:lnB>
                  </a:tcPr>
                </a:tc>
              </a:tr>
              <a:tr h="422532">
                <a:tc>
                  <a:txBody>
                    <a:bodyPr/>
                    <a:lstStyle/>
                    <a:p>
                      <a:pPr algn="l" fontAlgn="b"/>
                      <a:r>
                        <a:rPr lang="tr-TR" sz="2000" b="0" i="0" u="none" strike="noStrike">
                          <a:effectLst/>
                          <a:latin typeface="Arial" panose="020B0604020202020204" pitchFamily="34" charset="0"/>
                        </a:rPr>
                        <a:t>Financial Expenses</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-226.871</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-19.296.408</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8405%</a:t>
                      </a:r>
                    </a:p>
                  </a:txBody>
                  <a:tcPr marL="9525" marR="9525" marT="9525" marB="0" anchor="b">
                    <a:lnL>
                      <a:noFill/>
                    </a:lnL>
                    <a:lnR>
                      <a:noFill/>
                    </a:lnR>
                    <a:lnT>
                      <a:noFill/>
                    </a:lnT>
                    <a:lnB>
                      <a:noFill/>
                    </a:lnB>
                  </a:tcPr>
                </a:tc>
              </a:tr>
              <a:tr h="422532">
                <a:tc>
                  <a:txBody>
                    <a:bodyPr/>
                    <a:lstStyle/>
                    <a:p>
                      <a:pPr algn="l" fontAlgn="b"/>
                      <a:r>
                        <a:rPr lang="tr-TR" sz="2000" b="0" i="0" u="none" strike="noStrike">
                          <a:solidFill>
                            <a:srgbClr val="0070C0"/>
                          </a:solidFill>
                          <a:effectLst/>
                          <a:latin typeface="Arial" panose="020B0604020202020204" pitchFamily="34" charset="0"/>
                        </a:rPr>
                        <a:t>Profit Before Tax</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-5.308.073</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-21.621.538</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307%</a:t>
                      </a:r>
                    </a:p>
                  </a:txBody>
                  <a:tcPr marL="9525" marR="9525" marT="9525" marB="0" anchor="b">
                    <a:lnL>
                      <a:noFill/>
                    </a:lnL>
                    <a:lnR>
                      <a:noFill/>
                    </a:lnR>
                    <a:lnT>
                      <a:noFill/>
                    </a:lnT>
                    <a:lnB>
                      <a:noFill/>
                    </a:lnB>
                    <a:solidFill>
                      <a:srgbClr val="D9D9D9"/>
                    </a:solidFill>
                  </a:tcPr>
                </a:tc>
              </a:tr>
              <a:tr h="422532">
                <a:tc>
                  <a:txBody>
                    <a:bodyPr/>
                    <a:lstStyle/>
                    <a:p>
                      <a:pPr algn="l" fontAlgn="b"/>
                      <a:r>
                        <a:rPr lang="tr-TR" sz="2000" b="0" i="0" u="none" strike="noStrike">
                          <a:effectLst/>
                          <a:latin typeface="Arial" panose="020B0604020202020204" pitchFamily="34" charset="0"/>
                        </a:rPr>
                        <a:t>Deferred Tax Income / Expense</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-36.376</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-3.689</a:t>
                      </a:r>
                    </a:p>
                  </a:txBody>
                  <a:tcPr marL="9525" marR="9525" marT="9525" marB="0" anchor="b">
                    <a:lnL>
                      <a:noFill/>
                    </a:lnL>
                    <a:lnR>
                      <a:noFill/>
                    </a:lnR>
                    <a:lnT>
                      <a:noFill/>
                    </a:lnT>
                    <a:lnB>
                      <a:noFill/>
                    </a:lnB>
                  </a:tcPr>
                </a:tc>
                <a:tc>
                  <a:txBody>
                    <a:bodyPr/>
                    <a:lstStyle/>
                    <a:p>
                      <a:pPr algn="r" fontAlgn="b"/>
                      <a:r>
                        <a:rPr lang="tr-TR" sz="2000" b="0" i="0" u="none" strike="noStrike">
                          <a:effectLst/>
                          <a:latin typeface="Arial" panose="020B0604020202020204" pitchFamily="34" charset="0"/>
                        </a:rPr>
                        <a:t>-90%</a:t>
                      </a:r>
                    </a:p>
                  </a:txBody>
                  <a:tcPr marL="9525" marR="9525" marT="9525" marB="0" anchor="b">
                    <a:lnL>
                      <a:noFill/>
                    </a:lnL>
                    <a:lnR>
                      <a:noFill/>
                    </a:lnR>
                    <a:lnT>
                      <a:noFill/>
                    </a:lnT>
                    <a:lnB>
                      <a:noFill/>
                    </a:lnB>
                  </a:tcPr>
                </a:tc>
              </a:tr>
              <a:tr h="563375">
                <a:tc>
                  <a:txBody>
                    <a:bodyPr/>
                    <a:lstStyle/>
                    <a:p>
                      <a:pPr algn="l" fontAlgn="b"/>
                      <a:r>
                        <a:rPr lang="en-US" sz="2000" b="0" i="0" u="none" strike="noStrike">
                          <a:solidFill>
                            <a:srgbClr val="0070C0"/>
                          </a:solidFill>
                          <a:effectLst/>
                          <a:latin typeface="Arial" panose="020B0604020202020204" pitchFamily="34" charset="0"/>
                        </a:rPr>
                        <a:t>Net Profit/Loss From Ongoing Operations</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-5.344.449</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-21.625.227</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305%</a:t>
                      </a:r>
                    </a:p>
                  </a:txBody>
                  <a:tcPr marL="9525" marR="9525" marT="9525" marB="0" anchor="b">
                    <a:lnL>
                      <a:noFill/>
                    </a:lnL>
                    <a:lnR>
                      <a:noFill/>
                    </a:lnR>
                    <a:lnT>
                      <a:noFill/>
                    </a:lnT>
                    <a:lnB>
                      <a:noFill/>
                    </a:lnB>
                    <a:solidFill>
                      <a:srgbClr val="D9D9D9"/>
                    </a:solidFill>
                  </a:tcPr>
                </a:tc>
              </a:tr>
              <a:tr h="475348">
                <a:tc>
                  <a:txBody>
                    <a:bodyPr/>
                    <a:lstStyle/>
                    <a:p>
                      <a:pPr algn="l" fontAlgn="b"/>
                      <a:r>
                        <a:rPr lang="en-US" sz="2000" b="0" i="0" u="none" strike="noStrike">
                          <a:solidFill>
                            <a:srgbClr val="0070C0"/>
                          </a:solidFill>
                          <a:effectLst/>
                          <a:latin typeface="Arial" panose="020B0604020202020204" pitchFamily="34" charset="0"/>
                        </a:rPr>
                        <a:t>Net Profit/Loss From Discontinued Operations</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-1.975.560</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495.021.732</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-25157%</a:t>
                      </a:r>
                    </a:p>
                  </a:txBody>
                  <a:tcPr marL="9525" marR="9525" marT="9525" marB="0" anchor="b">
                    <a:lnL>
                      <a:noFill/>
                    </a:lnL>
                    <a:lnR>
                      <a:noFill/>
                    </a:lnR>
                    <a:lnT>
                      <a:noFill/>
                    </a:lnT>
                    <a:lnB>
                      <a:noFill/>
                    </a:lnB>
                    <a:solidFill>
                      <a:srgbClr val="D9D9D9"/>
                    </a:solidFill>
                  </a:tcPr>
                </a:tc>
              </a:tr>
              <a:tr h="475348">
                <a:tc>
                  <a:txBody>
                    <a:bodyPr/>
                    <a:lstStyle/>
                    <a:p>
                      <a:pPr algn="l" fontAlgn="b"/>
                      <a:r>
                        <a:rPr lang="en-US" sz="2000" b="0" i="0" u="none" strike="noStrike" noProof="0" dirty="0" smtClean="0">
                          <a:solidFill>
                            <a:srgbClr val="0070C0"/>
                          </a:solidFill>
                          <a:effectLst/>
                          <a:latin typeface="Arial" panose="020B0604020202020204" pitchFamily="34" charset="0"/>
                        </a:rPr>
                        <a:t>Net Profit/Loss</a:t>
                      </a:r>
                      <a:endParaRPr lang="en-US" sz="2000" b="0" i="0" u="none" strike="noStrike" noProof="0" dirty="0">
                        <a:solidFill>
                          <a:srgbClr val="0070C0"/>
                        </a:solidFill>
                        <a:effectLst/>
                        <a:latin typeface="Arial" panose="020B0604020202020204" pitchFamily="34" charset="0"/>
                      </a:endParaRP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-7.320.009</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473.396.505</a:t>
                      </a:r>
                    </a:p>
                  </a:txBody>
                  <a:tcPr marL="9525" marR="9525" marT="9525" marB="0" anchor="b">
                    <a:lnL>
                      <a:noFill/>
                    </a:lnL>
                    <a:lnR>
                      <a:noFill/>
                    </a:lnR>
                    <a:lnT>
                      <a:noFill/>
                    </a:lnT>
                    <a:lnB>
                      <a:noFill/>
                    </a:lnB>
                    <a:solidFill>
                      <a:srgbClr val="D9D9D9"/>
                    </a:solidFill>
                  </a:tcPr>
                </a:tc>
                <a:tc>
                  <a:txBody>
                    <a:bodyPr/>
                    <a:lstStyle/>
                    <a:p>
                      <a:pPr algn="r" fontAlgn="b"/>
                      <a:r>
                        <a:rPr lang="tr-TR" sz="2000" b="0" i="0" u="none" strike="noStrike">
                          <a:solidFill>
                            <a:srgbClr val="0070C0"/>
                          </a:solidFill>
                          <a:effectLst/>
                          <a:latin typeface="Arial" panose="020B0604020202020204" pitchFamily="34" charset="0"/>
                        </a:rPr>
                        <a:t>-6567%</a:t>
                      </a:r>
                    </a:p>
                  </a:txBody>
                  <a:tcPr marL="9525" marR="9525" marT="9525" marB="0" anchor="b">
                    <a:lnL>
                      <a:noFill/>
                    </a:lnL>
                    <a:lnR>
                      <a:noFill/>
                    </a:lnR>
                    <a:lnT>
                      <a:noFill/>
                    </a:lnT>
                    <a:lnB>
                      <a:noFill/>
                    </a:lnB>
                    <a:solidFill>
                      <a:srgbClr val="D9D9D9"/>
                    </a:solidFill>
                  </a:tcPr>
                </a:tc>
              </a:tr>
              <a:tr h="422532">
                <a:tc>
                  <a:txBody>
                    <a:bodyPr/>
                    <a:lstStyle/>
                    <a:p>
                      <a:pPr algn="l" fontAlgn="b"/>
                      <a:r>
                        <a:rPr lang="en-US" sz="1200" b="0" i="1" u="none" strike="noStrike" noProof="0" dirty="0" smtClean="0">
                          <a:effectLst/>
                          <a:latin typeface="Arial" panose="020B0604020202020204" pitchFamily="34" charset="0"/>
                        </a:rPr>
                        <a:t>*Restated</a:t>
                      </a:r>
                      <a:r>
                        <a:rPr lang="en-US" sz="1200" b="0" i="1" u="none" strike="noStrike" baseline="0" noProof="0" dirty="0" smtClean="0">
                          <a:effectLst/>
                          <a:latin typeface="Arial" panose="020B0604020202020204" pitchFamily="34" charset="0"/>
                        </a:rPr>
                        <a:t> due to consolidation and discontinued operations aspect. (Deep note 2.1) </a:t>
                      </a:r>
                      <a:endParaRPr lang="en-US" sz="1200" b="0" i="1" u="none" strike="noStrike" noProof="0"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tr-TR" sz="2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tr-TR" sz="2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tr-TR" sz="2000" b="0" i="0" u="none" strike="noStrike" dirty="0">
                        <a:effectLst/>
                        <a:latin typeface="Arial" panose="020B0604020202020204" pitchFamily="34" charset="0"/>
                      </a:endParaRPr>
                    </a:p>
                  </a:txBody>
                  <a:tcPr marL="9525" marR="9525" marT="9525" marB="0" anchor="b">
                    <a:lnL>
                      <a:noFill/>
                    </a:lnL>
                    <a:lnR>
                      <a:noFill/>
                    </a:lnR>
                    <a:lnT>
                      <a:noFill/>
                    </a:lnT>
                    <a:lnB>
                      <a:noFill/>
                    </a:lnB>
                  </a:tcPr>
                </a:tc>
              </a:tr>
            </a:tbl>
          </a:graphicData>
        </a:graphic>
      </p:graphicFrame>
    </p:spTree>
    <p:extLst>
      <p:ext uri="{BB962C8B-B14F-4D97-AF65-F5344CB8AC3E}">
        <p14:creationId xmlns:p14="http://schemas.microsoft.com/office/powerpoint/2010/main" val="2969005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23</a:t>
            </a:fld>
            <a:endParaRPr lang="tr-TR" sz="1500"/>
          </a:p>
        </p:txBody>
      </p:sp>
      <p:sp>
        <p:nvSpPr>
          <p:cNvPr id="11" name="Rectangle 2"/>
          <p:cNvSpPr txBox="1">
            <a:spLocks noChangeArrowheads="1"/>
          </p:cNvSpPr>
          <p:nvPr/>
        </p:nvSpPr>
        <p:spPr>
          <a:xfrm>
            <a:off x="162630" y="80211"/>
            <a:ext cx="8604250" cy="760162"/>
          </a:xfrm>
          <a:prstGeom prst="rect">
            <a:avLst/>
          </a:prstGeom>
        </p:spPr>
        <p:txBody>
          <a:bodyPr vert="horz" lIns="234000" tIns="45720" rIns="41400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900" b="1" dirty="0" smtClean="0">
                <a:latin typeface="AvantGarde" pitchFamily="34" charset="0"/>
              </a:rPr>
              <a:t>Summary Balance Sheet</a:t>
            </a:r>
            <a:endParaRPr lang="en-US" sz="2900" b="1" dirty="0">
              <a:latin typeface="AvantGarde" pitchFamily="34" charset="0"/>
            </a:endParaRPr>
          </a:p>
        </p:txBody>
      </p:sp>
      <p:graphicFrame>
        <p:nvGraphicFramePr>
          <p:cNvPr id="10" name="Group 41"/>
          <p:cNvGraphicFramePr>
            <a:graphicFrameLocks noGrp="1"/>
          </p:cNvGraphicFramePr>
          <p:nvPr>
            <p:extLst>
              <p:ext uri="{D42A27DB-BD31-4B8C-83A1-F6EECF244321}">
                <p14:modId xmlns:p14="http://schemas.microsoft.com/office/powerpoint/2010/main" val="266553371"/>
              </p:ext>
            </p:extLst>
          </p:nvPr>
        </p:nvGraphicFramePr>
        <p:xfrm>
          <a:off x="785783" y="1051344"/>
          <a:ext cx="10427649" cy="4996530"/>
        </p:xfrm>
        <a:graphic>
          <a:graphicData uri="http://schemas.openxmlformats.org/drawingml/2006/table">
            <a:tbl>
              <a:tblPr/>
              <a:tblGrid>
                <a:gridCol w="4684963"/>
                <a:gridCol w="2871343"/>
                <a:gridCol w="2871343"/>
              </a:tblGrid>
              <a:tr h="466219">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tr-TR" sz="2200" b="0" i="0" u="none" strike="noStrike" cap="none" normalizeH="0" baseline="0" dirty="0" smtClean="0">
                        <a:ln>
                          <a:noFill/>
                        </a:ln>
                        <a:solidFill>
                          <a:schemeClr val="tx1"/>
                        </a:solidFill>
                        <a:effectLst/>
                        <a:latin typeface="+mn-lt"/>
                      </a:endParaRPr>
                    </a:p>
                  </a:txBody>
                  <a:tcPr anchor="b"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accent2"/>
                        </a:buClr>
                        <a:buSzTx/>
                        <a:buFont typeface="Wingdings" pitchFamily="2" charset="2"/>
                        <a:buNone/>
                        <a:tabLst/>
                      </a:pPr>
                      <a:r>
                        <a:rPr kumimoji="0" lang="tr-TR" sz="2200" b="1" i="0" u="none" strike="noStrike" cap="none" normalizeH="0" baseline="0" dirty="0" smtClean="0">
                          <a:ln>
                            <a:noFill/>
                          </a:ln>
                          <a:solidFill>
                            <a:schemeClr val="tx1"/>
                          </a:solidFill>
                          <a:effectLst/>
                          <a:latin typeface="+mn-lt"/>
                        </a:rPr>
                        <a:t>YE2016</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accent2"/>
                        </a:buClr>
                        <a:buSzTx/>
                        <a:buFont typeface="Wingdings" pitchFamily="2" charset="2"/>
                        <a:buNone/>
                        <a:tabLst/>
                      </a:pPr>
                      <a:r>
                        <a:rPr kumimoji="0" lang="tr-TR" sz="2200" b="1" i="0" u="none" strike="noStrike" cap="none" normalizeH="0" baseline="0" dirty="0" smtClean="0">
                          <a:ln>
                            <a:noFill/>
                          </a:ln>
                          <a:solidFill>
                            <a:schemeClr val="tx1"/>
                          </a:solidFill>
                          <a:effectLst/>
                          <a:latin typeface="+mn-lt"/>
                        </a:rPr>
                        <a:t>1H2017</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r h="650106">
                <a:tc>
                  <a:txBody>
                    <a:bodyPr/>
                    <a:lstStyle/>
                    <a:p>
                      <a:pPr marL="0" marR="0" lvl="0" indent="0" algn="l" defTabSz="914400" rtl="0" eaLnBrk="1" fontAlgn="b" latinLnBrk="0" hangingPunct="1">
                        <a:lnSpc>
                          <a:spcPct val="100000"/>
                        </a:lnSpc>
                        <a:spcBef>
                          <a:spcPct val="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cs typeface="Arial" pitchFamily="34" charset="0"/>
                        </a:rPr>
                        <a:t>Current Assets</a:t>
                      </a:r>
                      <a:endParaRPr kumimoji="0" lang="en-US" sz="2200" b="0" i="0" u="none" strike="noStrike" cap="none" normalizeH="0" baseline="0" dirty="0" smtClean="0">
                        <a:ln>
                          <a:noFill/>
                        </a:ln>
                        <a:solidFill>
                          <a:schemeClr val="tx1"/>
                        </a:solidFill>
                        <a:effectLst/>
                        <a:latin typeface="+mn-lt"/>
                      </a:endParaRPr>
                    </a:p>
                  </a:txBody>
                  <a:tcPr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134,474,729</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201,317,354</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34">
                <a:tc>
                  <a:txBody>
                    <a:bodyPr/>
                    <a:lstStyle/>
                    <a:p>
                      <a:pPr marL="0" marR="0" lvl="0" indent="0" algn="l" defTabSz="914400" rtl="0" eaLnBrk="1" fontAlgn="b" latinLnBrk="0" hangingPunct="1">
                        <a:lnSpc>
                          <a:spcPct val="100000"/>
                        </a:lnSpc>
                        <a:spcBef>
                          <a:spcPct val="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cs typeface="Arial" pitchFamily="34" charset="0"/>
                        </a:rPr>
                        <a:t>Fixed Assets</a:t>
                      </a:r>
                      <a:endParaRPr kumimoji="0" lang="en-US" sz="2200" b="0" i="0" u="none" strike="noStrike" cap="none" normalizeH="0" baseline="0" dirty="0" smtClean="0">
                        <a:ln>
                          <a:noFill/>
                        </a:ln>
                        <a:solidFill>
                          <a:schemeClr val="tx1"/>
                        </a:solidFill>
                        <a:effectLst/>
                        <a:latin typeface="+mn-lt"/>
                      </a:endParaRPr>
                    </a:p>
                  </a:txBody>
                  <a:tcPr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430,365,633</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279,212,771</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8249">
                <a:tc>
                  <a:txBody>
                    <a:bodyPr/>
                    <a:lstStyle/>
                    <a:p>
                      <a:pPr marL="0" marR="0" lvl="0" indent="0" algn="l" defTabSz="914400" rtl="0" eaLnBrk="1" fontAlgn="b" latinLnBrk="0" hangingPunct="1">
                        <a:lnSpc>
                          <a:spcPct val="100000"/>
                        </a:lnSpc>
                        <a:spcBef>
                          <a:spcPct val="0"/>
                        </a:spcBef>
                        <a:spcAft>
                          <a:spcPct val="0"/>
                        </a:spcAft>
                        <a:buClr>
                          <a:schemeClr val="accent2"/>
                        </a:buClr>
                        <a:buSzTx/>
                        <a:buFont typeface="Wingdings" pitchFamily="2" charset="2"/>
                        <a:buNone/>
                        <a:tabLst/>
                      </a:pPr>
                      <a:r>
                        <a:rPr kumimoji="0" lang="tr-TR" sz="2200" b="0" i="0" u="none" strike="noStrike" cap="none" normalizeH="0" baseline="0" dirty="0" smtClean="0">
                          <a:ln>
                            <a:noFill/>
                          </a:ln>
                          <a:solidFill>
                            <a:srgbClr val="0070C0"/>
                          </a:solidFill>
                          <a:effectLst/>
                          <a:latin typeface="+mn-lt"/>
                        </a:rPr>
                        <a:t>TOTAL ASSETS</a:t>
                      </a:r>
                      <a:endParaRPr kumimoji="0" lang="en-US" sz="2200" b="0" i="0" u="none" strike="noStrike" cap="none" normalizeH="0" baseline="0" dirty="0" smtClean="0">
                        <a:ln>
                          <a:noFill/>
                        </a:ln>
                        <a:solidFill>
                          <a:srgbClr val="0070C0"/>
                        </a:solidFill>
                        <a:effectLst/>
                        <a:latin typeface="+mn-lt"/>
                      </a:endParaRPr>
                    </a:p>
                  </a:txBody>
                  <a:tcPr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solidFill>
                            <a:srgbClr val="0070C0"/>
                          </a:solidFill>
                          <a:latin typeface="+mn-lt"/>
                        </a:rPr>
                        <a:t>564,840,362</a:t>
                      </a:r>
                      <a:endParaRPr lang="tr-TR" sz="2200" dirty="0">
                        <a:solidFill>
                          <a:srgbClr val="0070C0"/>
                        </a:solidFill>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solidFill>
                            <a:srgbClr val="0070C0"/>
                          </a:solidFill>
                          <a:latin typeface="+mn-lt"/>
                        </a:rPr>
                        <a:t>480,530,125</a:t>
                      </a:r>
                      <a:endParaRPr lang="tr-TR" sz="2200" dirty="0">
                        <a:solidFill>
                          <a:srgbClr val="0070C0"/>
                        </a:solidFill>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391">
                <a:tc>
                  <a:txBody>
                    <a:bodyPr/>
                    <a:lstStyle/>
                    <a:p>
                      <a:pPr marL="0" marR="0" lvl="0" indent="0" algn="l" defTabSz="914400" rtl="0" eaLnBrk="1" fontAlgn="b" latinLnBrk="0" hangingPunct="1">
                        <a:lnSpc>
                          <a:spcPct val="100000"/>
                        </a:lnSpc>
                        <a:spcBef>
                          <a:spcPct val="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cs typeface="Arial" pitchFamily="34" charset="0"/>
                        </a:rPr>
                        <a:t>Short Term Liabilities</a:t>
                      </a:r>
                      <a:endParaRPr kumimoji="0" lang="en-US" sz="2200" b="0" i="0" u="none" strike="noStrike" cap="none" normalizeH="0" baseline="0" dirty="0" smtClean="0">
                        <a:ln>
                          <a:noFill/>
                        </a:ln>
                        <a:solidFill>
                          <a:schemeClr val="tx1"/>
                        </a:solidFill>
                        <a:effectLst/>
                        <a:latin typeface="+mn-lt"/>
                      </a:endParaRPr>
                    </a:p>
                  </a:txBody>
                  <a:tcPr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35,785,791</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21,745,181</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391">
                <a:tc>
                  <a:txBody>
                    <a:bodyPr/>
                    <a:lstStyle/>
                    <a:p>
                      <a:pPr marL="0" marR="0" lvl="0" indent="0" algn="l" defTabSz="914400" rtl="0" eaLnBrk="1" fontAlgn="b" latinLnBrk="0" hangingPunct="1">
                        <a:lnSpc>
                          <a:spcPct val="100000"/>
                        </a:lnSpc>
                        <a:spcBef>
                          <a:spcPct val="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cs typeface="Arial" pitchFamily="34" charset="0"/>
                        </a:rPr>
                        <a:t>Long Term Liabilities</a:t>
                      </a:r>
                      <a:endParaRPr kumimoji="0" lang="en-US" sz="2200" b="0" i="0" u="none" strike="noStrike" cap="none" normalizeH="0" baseline="0" dirty="0" smtClean="0">
                        <a:ln>
                          <a:noFill/>
                        </a:ln>
                        <a:solidFill>
                          <a:schemeClr val="tx1"/>
                        </a:solidFill>
                        <a:effectLst/>
                        <a:latin typeface="+mn-lt"/>
                      </a:endParaRPr>
                    </a:p>
                  </a:txBody>
                  <a:tcPr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27,306,767</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26,083,896</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8249">
                <a:tc>
                  <a:txBody>
                    <a:bodyPr/>
                    <a:lstStyle/>
                    <a:p>
                      <a:pPr marL="0" marR="0" lvl="0" indent="0" algn="l" defTabSz="914400" rtl="0" eaLnBrk="1" fontAlgn="b" latinLnBrk="0" hangingPunct="1">
                        <a:lnSpc>
                          <a:spcPct val="100000"/>
                        </a:lnSpc>
                        <a:spcBef>
                          <a:spcPct val="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cs typeface="Arial" pitchFamily="34" charset="0"/>
                        </a:rPr>
                        <a:t>Shareholders Equity</a:t>
                      </a:r>
                      <a:endParaRPr kumimoji="0" lang="en-US" sz="2200" b="0" i="0" u="none" strike="noStrike" cap="none" normalizeH="0" baseline="0" dirty="0" smtClean="0">
                        <a:ln>
                          <a:noFill/>
                        </a:ln>
                        <a:solidFill>
                          <a:schemeClr val="tx1"/>
                        </a:solidFill>
                        <a:effectLst/>
                        <a:latin typeface="+mn-lt"/>
                      </a:endParaRPr>
                    </a:p>
                  </a:txBody>
                  <a:tcPr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501,747,804</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a:r>
                        <a:rPr lang="tr-TR" sz="2200" dirty="0" smtClean="0">
                          <a:latin typeface="+mn-lt"/>
                        </a:rPr>
                        <a:t>432,701,048</a:t>
                      </a:r>
                      <a:endParaRPr lang="tr-TR" sz="2200" dirty="0">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391">
                <a:tc>
                  <a:txBody>
                    <a:bodyPr/>
                    <a:lstStyle/>
                    <a:p>
                      <a:pPr marL="0" marR="0" lvl="0" indent="0" algn="l" defTabSz="914400" rtl="0" eaLnBrk="1" fontAlgn="b" latinLnBrk="0" hangingPunct="1">
                        <a:lnSpc>
                          <a:spcPct val="100000"/>
                        </a:lnSpc>
                        <a:spcBef>
                          <a:spcPct val="0"/>
                        </a:spcBef>
                        <a:spcAft>
                          <a:spcPct val="0"/>
                        </a:spcAft>
                        <a:buClr>
                          <a:schemeClr val="accent2"/>
                        </a:buClr>
                        <a:buSzTx/>
                        <a:buFont typeface="Wingdings" pitchFamily="2" charset="2"/>
                        <a:buNone/>
                        <a:tabLst/>
                      </a:pPr>
                      <a:r>
                        <a:rPr kumimoji="0" lang="tr-TR" sz="2200" b="0" i="0" u="none" strike="noStrike" cap="none" normalizeH="0" baseline="0" dirty="0" smtClean="0">
                          <a:ln>
                            <a:noFill/>
                          </a:ln>
                          <a:solidFill>
                            <a:srgbClr val="0070C0"/>
                          </a:solidFill>
                          <a:effectLst/>
                          <a:latin typeface="+mn-lt"/>
                        </a:rPr>
                        <a:t>TOTAL LIABILITIES</a:t>
                      </a:r>
                      <a:endParaRPr kumimoji="0" lang="en-US" sz="2200" b="0" i="0" u="none" strike="noStrike" cap="none" normalizeH="0" baseline="0" dirty="0" smtClean="0">
                        <a:ln>
                          <a:noFill/>
                        </a:ln>
                        <a:solidFill>
                          <a:srgbClr val="0070C0"/>
                        </a:solidFill>
                        <a:effectLst/>
                        <a:latin typeface="+mn-lt"/>
                      </a:endParaRPr>
                    </a:p>
                  </a:txBody>
                  <a:tcPr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algn="r"/>
                      <a:r>
                        <a:rPr lang="tr-TR" sz="2200" dirty="0" smtClean="0">
                          <a:solidFill>
                            <a:srgbClr val="0070C0"/>
                          </a:solidFill>
                          <a:latin typeface="+mn-lt"/>
                        </a:rPr>
                        <a:t>564,840,362</a:t>
                      </a:r>
                      <a:endParaRPr lang="tr-TR" sz="2200" dirty="0">
                        <a:solidFill>
                          <a:srgbClr val="0070C0"/>
                        </a:solidFill>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algn="r"/>
                      <a:r>
                        <a:rPr lang="tr-TR" sz="2200" dirty="0" smtClean="0">
                          <a:solidFill>
                            <a:srgbClr val="0070C0"/>
                          </a:solidFill>
                          <a:latin typeface="+mn-lt"/>
                        </a:rPr>
                        <a:t>480,530,125</a:t>
                      </a:r>
                      <a:endParaRPr lang="tr-TR" sz="2200" dirty="0">
                        <a:solidFill>
                          <a:srgbClr val="0070C0"/>
                        </a:solidFill>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Tree>
    <p:extLst>
      <p:ext uri="{BB962C8B-B14F-4D97-AF65-F5344CB8AC3E}">
        <p14:creationId xmlns:p14="http://schemas.microsoft.com/office/powerpoint/2010/main" val="36957095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24</a:t>
            </a:fld>
            <a:endParaRPr lang="tr-TR" sz="1500"/>
          </a:p>
        </p:txBody>
      </p:sp>
      <p:sp>
        <p:nvSpPr>
          <p:cNvPr id="11" name="Rectangle 2"/>
          <p:cNvSpPr txBox="1">
            <a:spLocks noChangeArrowheads="1"/>
          </p:cNvSpPr>
          <p:nvPr/>
        </p:nvSpPr>
        <p:spPr>
          <a:xfrm>
            <a:off x="286404" y="1395663"/>
            <a:ext cx="8208962" cy="9350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buClr>
                <a:schemeClr val="tx1"/>
              </a:buClr>
            </a:pPr>
            <a:r>
              <a:rPr lang="en-US" sz="2800" b="1" smtClean="0">
                <a:latin typeface="AvantGarde" pitchFamily="34" charset="0"/>
              </a:rPr>
              <a:t>V</a:t>
            </a:r>
            <a:r>
              <a:rPr lang="tr-TR" sz="2800" b="1" smtClean="0">
                <a:latin typeface="AvantGarde" pitchFamily="34" charset="0"/>
              </a:rPr>
              <a:t>I</a:t>
            </a:r>
            <a:r>
              <a:rPr lang="en-US" sz="2800" b="1" smtClean="0">
                <a:latin typeface="AvantGarde" pitchFamily="34" charset="0"/>
              </a:rPr>
              <a:t>.	</a:t>
            </a:r>
            <a:r>
              <a:rPr lang="tr-TR" sz="2800" b="1" smtClean="0">
                <a:latin typeface="Arial" pitchFamily="34" charset="0"/>
              </a:rPr>
              <a:t>   </a:t>
            </a:r>
            <a:r>
              <a:rPr lang="en-US" sz="2800" b="1" smtClean="0">
                <a:latin typeface="AvantGarde" pitchFamily="34" charset="0"/>
              </a:rPr>
              <a:t>Corporate Governance Rating</a:t>
            </a:r>
            <a:endParaRPr lang="en-US" sz="2800" b="1" dirty="0">
              <a:latin typeface="AvantGarde" pitchFamily="34" charset="0"/>
            </a:endParaRPr>
          </a:p>
        </p:txBody>
      </p:sp>
    </p:spTree>
    <p:extLst>
      <p:ext uri="{BB962C8B-B14F-4D97-AF65-F5344CB8AC3E}">
        <p14:creationId xmlns:p14="http://schemas.microsoft.com/office/powerpoint/2010/main" val="28757502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25</a:t>
            </a:fld>
            <a:endParaRPr lang="tr-TR" sz="1500"/>
          </a:p>
        </p:txBody>
      </p:sp>
      <p:sp>
        <p:nvSpPr>
          <p:cNvPr id="10" name="Rectangle 9"/>
          <p:cNvSpPr>
            <a:spLocks noChangeArrowheads="1"/>
          </p:cNvSpPr>
          <p:nvPr/>
        </p:nvSpPr>
        <p:spPr bwMode="auto">
          <a:xfrm>
            <a:off x="0" y="1055844"/>
            <a:ext cx="5336287" cy="5006157"/>
          </a:xfrm>
          <a:prstGeom prst="rect">
            <a:avLst/>
          </a:prstGeom>
          <a:noFill/>
          <a:ln w="9525">
            <a:noFill/>
            <a:miter lim="800000"/>
            <a:headEnd/>
            <a:tailEnd/>
          </a:ln>
        </p:spPr>
        <p:txBody>
          <a:bodyPr/>
          <a:lstStyle/>
          <a:p>
            <a:pPr marL="469900" indent="-469900">
              <a:spcBef>
                <a:spcPct val="20000"/>
              </a:spcBef>
              <a:buClr>
                <a:schemeClr val="tx1"/>
              </a:buClr>
              <a:buFont typeface="Wingdings" pitchFamily="2" charset="2"/>
              <a:buNone/>
            </a:pPr>
            <a:r>
              <a:rPr lang="en-US" sz="2000" dirty="0" smtClean="0">
                <a:latin typeface="Arial" pitchFamily="34" charset="0"/>
              </a:rPr>
              <a:t>	Park Elektrik’s corporate governance rating is determined as </a:t>
            </a:r>
            <a:r>
              <a:rPr lang="en-US" sz="2000" b="1" dirty="0" smtClean="0">
                <a:latin typeface="Arial" pitchFamily="34" charset="0"/>
              </a:rPr>
              <a:t>9.08 </a:t>
            </a:r>
            <a:r>
              <a:rPr lang="en-US" sz="2000" dirty="0" smtClean="0">
                <a:latin typeface="Arial" pitchFamily="34" charset="0"/>
              </a:rPr>
              <a:t>according to a recent report conducted by SAHA Corporate Rating Agency in June 2017. Based on the report, the rating means that the company performs “</a:t>
            </a:r>
            <a:r>
              <a:rPr lang="en-US" sz="2000" b="1" dirty="0" smtClean="0">
                <a:latin typeface="Arial" pitchFamily="34" charset="0"/>
              </a:rPr>
              <a:t>very good” </a:t>
            </a:r>
            <a:r>
              <a:rPr lang="en-US" sz="2000" dirty="0" smtClean="0">
                <a:latin typeface="Arial" pitchFamily="34" charset="0"/>
              </a:rPr>
              <a:t>in terms of Capital Markets Board’s corporate governance principles. It has, to varying degrees, identified and actively managed all significant corporate governance risks through comprehensive internal controls and management systems. The company’s performance is considered to represent best practice, and it had no deficiencies in any of the areas rated.</a:t>
            </a:r>
            <a:endParaRPr lang="en-US" sz="2000" dirty="0">
              <a:latin typeface="Arial" pitchFamily="34" charset="0"/>
            </a:endParaRPr>
          </a:p>
        </p:txBody>
      </p:sp>
      <p:sp>
        <p:nvSpPr>
          <p:cNvPr id="12" name="Rectangle 2"/>
          <p:cNvSpPr txBox="1">
            <a:spLocks noChangeArrowheads="1"/>
          </p:cNvSpPr>
          <p:nvPr/>
        </p:nvSpPr>
        <p:spPr>
          <a:xfrm>
            <a:off x="162630" y="80211"/>
            <a:ext cx="8604250" cy="760162"/>
          </a:xfrm>
          <a:prstGeom prst="rect">
            <a:avLst/>
          </a:prstGeom>
        </p:spPr>
        <p:txBody>
          <a:bodyPr vert="horz" lIns="234000" tIns="45720" rIns="41400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900" b="1" dirty="0" smtClean="0">
                <a:latin typeface="AvantGarde" pitchFamily="34" charset="0"/>
              </a:rPr>
              <a:t>Corporate Governance Rating</a:t>
            </a:r>
            <a:endParaRPr lang="en-US" sz="2900" b="1" dirty="0">
              <a:latin typeface="AvantGarde" pitchFamily="34" charset="0"/>
            </a:endParaRPr>
          </a:p>
        </p:txBody>
      </p:sp>
      <p:graphicFrame>
        <p:nvGraphicFramePr>
          <p:cNvPr id="11" name="Chart 10"/>
          <p:cNvGraphicFramePr>
            <a:graphicFrameLocks/>
          </p:cNvGraphicFramePr>
          <p:nvPr>
            <p:extLst>
              <p:ext uri="{D42A27DB-BD31-4B8C-83A1-F6EECF244321}">
                <p14:modId xmlns:p14="http://schemas.microsoft.com/office/powerpoint/2010/main" val="1295914417"/>
              </p:ext>
            </p:extLst>
          </p:nvPr>
        </p:nvGraphicFramePr>
        <p:xfrm>
          <a:off x="5754288" y="1055844"/>
          <a:ext cx="6025184" cy="50061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11891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26</a:t>
            </a:fld>
            <a:endParaRPr lang="tr-TR" sz="1500"/>
          </a:p>
        </p:txBody>
      </p:sp>
      <p:sp>
        <p:nvSpPr>
          <p:cNvPr id="10" name="Text Box 5"/>
          <p:cNvSpPr txBox="1">
            <a:spLocks noChangeArrowheads="1"/>
          </p:cNvSpPr>
          <p:nvPr/>
        </p:nvSpPr>
        <p:spPr bwMode="auto">
          <a:xfrm>
            <a:off x="441158" y="1435264"/>
            <a:ext cx="11309684" cy="4324261"/>
          </a:xfrm>
          <a:prstGeom prst="rect">
            <a:avLst/>
          </a:prstGeom>
          <a:noFill/>
          <a:ln w="9525">
            <a:noFill/>
            <a:miter lim="800000"/>
            <a:headEnd/>
            <a:tailEnd/>
          </a:ln>
        </p:spPr>
        <p:txBody>
          <a:bodyPr wrap="square">
            <a:spAutoFit/>
          </a:bodyPr>
          <a:lstStyle/>
          <a:p>
            <a:pPr>
              <a:spcBef>
                <a:spcPct val="50000"/>
              </a:spcBef>
            </a:pPr>
            <a:r>
              <a:rPr lang="en-US" sz="2500" b="1" dirty="0"/>
              <a:t>T H A N K   Y O U. </a:t>
            </a:r>
          </a:p>
          <a:p>
            <a:pPr>
              <a:spcBef>
                <a:spcPct val="50000"/>
              </a:spcBef>
            </a:pPr>
            <a:endParaRPr lang="tr-TR" sz="2000" b="1" dirty="0" smtClean="0"/>
          </a:p>
          <a:p>
            <a:pPr>
              <a:spcBef>
                <a:spcPct val="50000"/>
              </a:spcBef>
            </a:pPr>
            <a:endParaRPr lang="tr-TR" sz="2000" b="1" dirty="0"/>
          </a:p>
          <a:p>
            <a:pPr>
              <a:spcBef>
                <a:spcPct val="50000"/>
              </a:spcBef>
            </a:pPr>
            <a:endParaRPr lang="en-US" sz="2000" b="1" dirty="0"/>
          </a:p>
          <a:p>
            <a:pPr>
              <a:spcBef>
                <a:spcPct val="50000"/>
              </a:spcBef>
            </a:pPr>
            <a:r>
              <a:rPr lang="en-US" sz="2000" b="1" dirty="0" smtClean="0"/>
              <a:t>CONTACT</a:t>
            </a:r>
            <a:endParaRPr lang="en-US" sz="2000" b="1" dirty="0"/>
          </a:p>
          <a:p>
            <a:r>
              <a:rPr lang="en-US" sz="2000" dirty="0"/>
              <a:t>Yesim </a:t>
            </a:r>
            <a:r>
              <a:rPr lang="en-US" sz="2000" dirty="0" smtClean="0"/>
              <a:t>Bilginturan</a:t>
            </a:r>
            <a:endParaRPr lang="tr-TR" sz="2000" dirty="0" smtClean="0"/>
          </a:p>
          <a:p>
            <a:r>
              <a:rPr lang="tr-TR" sz="2000" dirty="0" smtClean="0"/>
              <a:t>I</a:t>
            </a:r>
            <a:r>
              <a:rPr lang="en-US" sz="2000" dirty="0" smtClean="0"/>
              <a:t>R </a:t>
            </a:r>
            <a:r>
              <a:rPr lang="en-US" sz="2000" dirty="0"/>
              <a:t>Manager</a:t>
            </a:r>
          </a:p>
          <a:p>
            <a:r>
              <a:rPr lang="en-US" sz="2000" dirty="0"/>
              <a:t>Phone: +90 216 531 25 33			</a:t>
            </a:r>
            <a:endParaRPr lang="tr-TR" sz="2000" dirty="0" smtClean="0"/>
          </a:p>
          <a:p>
            <a:pPr>
              <a:spcBef>
                <a:spcPct val="50000"/>
              </a:spcBef>
            </a:pPr>
            <a:r>
              <a:rPr lang="en-US" sz="2000" dirty="0" smtClean="0">
                <a:hlinkClick r:id="rId3"/>
              </a:rPr>
              <a:t>y.bilginturan@cinergroup.com.tr</a:t>
            </a:r>
            <a:r>
              <a:rPr lang="en-US" sz="2000" dirty="0"/>
              <a:t>		</a:t>
            </a:r>
          </a:p>
          <a:p>
            <a:pPr>
              <a:lnSpc>
                <a:spcPct val="50000"/>
              </a:lnSpc>
              <a:spcBef>
                <a:spcPct val="50000"/>
              </a:spcBef>
            </a:pPr>
            <a:r>
              <a:rPr lang="en-US" sz="2000" dirty="0">
                <a:hlinkClick r:id="rId4"/>
              </a:rPr>
              <a:t>www.parkelektrik.com.tr</a:t>
            </a:r>
            <a:r>
              <a:rPr lang="en-US" sz="2000" dirty="0"/>
              <a:t> 		</a:t>
            </a:r>
            <a:endParaRPr lang="tr-TR" sz="2000" dirty="0" smtClean="0"/>
          </a:p>
          <a:p>
            <a:pPr>
              <a:lnSpc>
                <a:spcPct val="50000"/>
              </a:lnSpc>
              <a:spcBef>
                <a:spcPct val="50000"/>
              </a:spcBef>
            </a:pPr>
            <a:r>
              <a:rPr lang="en-US" sz="2000" dirty="0" smtClean="0">
                <a:hlinkClick r:id="rId5"/>
              </a:rPr>
              <a:t>www.cinergroup.com.tr</a:t>
            </a:r>
            <a:r>
              <a:rPr lang="en-US" sz="2000" dirty="0" smtClean="0"/>
              <a:t> </a:t>
            </a:r>
            <a:endParaRPr lang="en-US" sz="2000" dirty="0"/>
          </a:p>
        </p:txBody>
      </p:sp>
    </p:spTree>
    <p:extLst>
      <p:ext uri="{BB962C8B-B14F-4D97-AF65-F5344CB8AC3E}">
        <p14:creationId xmlns:p14="http://schemas.microsoft.com/office/powerpoint/2010/main" val="3522732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June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3</a:t>
            </a:fld>
            <a:endParaRPr lang="tr-TR" sz="1500"/>
          </a:p>
        </p:txBody>
      </p:sp>
      <p:sp>
        <p:nvSpPr>
          <p:cNvPr id="10" name="Rectangle 2"/>
          <p:cNvSpPr txBox="1">
            <a:spLocks noChangeArrowheads="1"/>
          </p:cNvSpPr>
          <p:nvPr/>
        </p:nvSpPr>
        <p:spPr>
          <a:xfrm>
            <a:off x="286404" y="1252301"/>
            <a:ext cx="7416800" cy="576262"/>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000" b="1" dirty="0" smtClean="0">
                <a:latin typeface="+mn-lt"/>
              </a:rPr>
              <a:t>I.	</a:t>
            </a:r>
            <a:r>
              <a:rPr lang="tr-TR" sz="3000" b="1" dirty="0" smtClean="0">
                <a:latin typeface="+mn-lt"/>
              </a:rPr>
              <a:t>Company</a:t>
            </a:r>
            <a:endParaRPr lang="en-US" sz="3000" b="1" dirty="0">
              <a:latin typeface="+mn-lt"/>
            </a:endParaRPr>
          </a:p>
        </p:txBody>
      </p:sp>
    </p:spTree>
    <p:extLst>
      <p:ext uri="{BB962C8B-B14F-4D97-AF65-F5344CB8AC3E}">
        <p14:creationId xmlns:p14="http://schemas.microsoft.com/office/powerpoint/2010/main" val="20372007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28231"/>
            <a:ext cx="8479219" cy="394138"/>
          </a:xfrm>
        </p:spPr>
        <p:txBody>
          <a:bodyPr>
            <a:noAutofit/>
          </a:bodyPr>
          <a:lstStyle/>
          <a:p>
            <a:pPr algn="l"/>
            <a:r>
              <a:rPr lang="tr-TR" sz="3000" b="1" dirty="0" smtClean="0"/>
              <a:t>   Introduction</a:t>
            </a:r>
            <a:endParaRPr lang="tr-TR" sz="3000" b="1" dirty="0"/>
          </a:p>
        </p:txBody>
      </p:sp>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4</a:t>
            </a:fld>
            <a:endParaRPr lang="tr-TR" sz="1500"/>
          </a:p>
        </p:txBody>
      </p:sp>
      <p:sp>
        <p:nvSpPr>
          <p:cNvPr id="10" name="Rectangle 3"/>
          <p:cNvSpPr txBox="1">
            <a:spLocks noChangeArrowheads="1"/>
          </p:cNvSpPr>
          <p:nvPr/>
        </p:nvSpPr>
        <p:spPr>
          <a:xfrm>
            <a:off x="286403" y="1037693"/>
            <a:ext cx="11648923" cy="51224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5000"/>
              </a:lnSpc>
              <a:buClr>
                <a:schemeClr val="tx1"/>
              </a:buClr>
              <a:buFont typeface="Wingdings" pitchFamily="2" charset="2"/>
              <a:buChar char="§"/>
            </a:pPr>
            <a:r>
              <a:rPr lang="en-US" sz="2300" dirty="0" smtClean="0"/>
              <a:t>Park Elektrik has been the sole copper mining company of </a:t>
            </a:r>
            <a:r>
              <a:rPr lang="en-US" sz="2300" dirty="0" err="1" smtClean="0"/>
              <a:t>Borsa</a:t>
            </a:r>
            <a:r>
              <a:rPr lang="en-US" sz="2300" dirty="0" smtClean="0"/>
              <a:t> Istanbul until recently. The company sold its copper mine and related assets in </a:t>
            </a:r>
            <a:r>
              <a:rPr lang="en-US" sz="2300" dirty="0" err="1" smtClean="0"/>
              <a:t>Siirt</a:t>
            </a:r>
            <a:r>
              <a:rPr lang="en-US" sz="2300" dirty="0" smtClean="0"/>
              <a:t> to Cengiz </a:t>
            </a:r>
            <a:r>
              <a:rPr lang="en-US" sz="2300" dirty="0" err="1" smtClean="0"/>
              <a:t>Inşaat</a:t>
            </a:r>
            <a:r>
              <a:rPr lang="en-US" sz="2300" dirty="0" smtClean="0"/>
              <a:t> for USD 195 million + VAT in March 2017 in the aftermath of a landslide occurred in the mine in November 2016. Park Elektrik was operating </a:t>
            </a:r>
            <a:r>
              <a:rPr lang="en-US" sz="2300" dirty="0" err="1" smtClean="0"/>
              <a:t>Madenköy</a:t>
            </a:r>
            <a:r>
              <a:rPr lang="en-US" sz="2300" dirty="0" smtClean="0"/>
              <a:t> copper mine for eleven years since late 2006. </a:t>
            </a:r>
          </a:p>
          <a:p>
            <a:pPr>
              <a:lnSpc>
                <a:spcPct val="105000"/>
              </a:lnSpc>
              <a:buClr>
                <a:schemeClr val="tx1"/>
              </a:buClr>
              <a:buFont typeface="Wingdings" pitchFamily="2" charset="2"/>
              <a:buChar char="§"/>
            </a:pPr>
            <a:r>
              <a:rPr lang="en-US" sz="2300" dirty="0" smtClean="0"/>
              <a:t>Following sale of copper mine, Park Elektrik invested in energy sector by purchasing 100% shares of its sister company Konya Ilgın Elektrik Üretim San. </a:t>
            </a:r>
            <a:r>
              <a:rPr lang="en-US" sz="2300" dirty="0" err="1" smtClean="0"/>
              <a:t>ve</a:t>
            </a:r>
            <a:r>
              <a:rPr lang="en-US" sz="2300" dirty="0" smtClean="0"/>
              <a:t> Tic. A.Ş. for USD 150 million from Park Holding A.Ş., its parent company. </a:t>
            </a:r>
          </a:p>
          <a:p>
            <a:pPr>
              <a:lnSpc>
                <a:spcPct val="105000"/>
              </a:lnSpc>
              <a:buClr>
                <a:schemeClr val="tx1"/>
              </a:buClr>
              <a:buFont typeface="Wingdings" pitchFamily="2" charset="2"/>
              <a:buChar char="§"/>
            </a:pPr>
            <a:r>
              <a:rPr lang="en-US" sz="2300" dirty="0" smtClean="0"/>
              <a:t>Konya Ilgın has a strategic project and a license to establish a 500 </a:t>
            </a:r>
            <a:r>
              <a:rPr lang="en-US" sz="2300" dirty="0" err="1" smtClean="0"/>
              <a:t>MWe</a:t>
            </a:r>
            <a:r>
              <a:rPr lang="en-US" sz="2300" dirty="0" smtClean="0"/>
              <a:t> thermal power plant in Konya in central Anatolia. The company also has the operational rights of coal reserves in the same zone until 2043. There is 138 million tons of mineable lignite reserves in the zone with an average calorific value of 2069 kcal/kg. </a:t>
            </a:r>
          </a:p>
          <a:p>
            <a:pPr>
              <a:lnSpc>
                <a:spcPct val="105000"/>
              </a:lnSpc>
              <a:buClr>
                <a:schemeClr val="tx1"/>
              </a:buClr>
              <a:buFont typeface="Wingdings" pitchFamily="2" charset="2"/>
              <a:buChar char="§"/>
            </a:pPr>
            <a:r>
              <a:rPr lang="en-US" sz="2300" dirty="0" smtClean="0"/>
              <a:t>According to initial plans, estimated time for the initiation of the project is 2018 and estimated duration is 43 months. </a:t>
            </a:r>
          </a:p>
        </p:txBody>
      </p:sp>
    </p:spTree>
    <p:extLst>
      <p:ext uri="{BB962C8B-B14F-4D97-AF65-F5344CB8AC3E}">
        <p14:creationId xmlns:p14="http://schemas.microsoft.com/office/powerpoint/2010/main" val="3408419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0421" y="328231"/>
            <a:ext cx="8318798" cy="394138"/>
          </a:xfrm>
        </p:spPr>
        <p:txBody>
          <a:bodyPr>
            <a:noAutofit/>
          </a:bodyPr>
          <a:lstStyle/>
          <a:p>
            <a:pPr algn="l"/>
            <a:r>
              <a:rPr lang="tr-TR" sz="3000" b="1" dirty="0" smtClean="0"/>
              <a:t>Ownership Structure</a:t>
            </a:r>
            <a:endParaRPr lang="tr-TR" sz="3000" b="1" dirty="0"/>
          </a:p>
        </p:txBody>
      </p:sp>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5</a:t>
            </a:fld>
            <a:endParaRPr lang="tr-TR" sz="1500"/>
          </a:p>
        </p:txBody>
      </p:sp>
      <p:graphicFrame>
        <p:nvGraphicFramePr>
          <p:cNvPr id="11" name="Chart 10"/>
          <p:cNvGraphicFramePr>
            <a:graphicFrameLocks/>
          </p:cNvGraphicFramePr>
          <p:nvPr>
            <p:extLst>
              <p:ext uri="{D42A27DB-BD31-4B8C-83A1-F6EECF244321}">
                <p14:modId xmlns:p14="http://schemas.microsoft.com/office/powerpoint/2010/main" val="3038793975"/>
              </p:ext>
            </p:extLst>
          </p:nvPr>
        </p:nvGraphicFramePr>
        <p:xfrm>
          <a:off x="6112043" y="1219203"/>
          <a:ext cx="5839326" cy="434741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64104752"/>
              </p:ext>
            </p:extLst>
          </p:nvPr>
        </p:nvGraphicFramePr>
        <p:xfrm>
          <a:off x="286404" y="1315453"/>
          <a:ext cx="5809597" cy="4368586"/>
        </p:xfrm>
        <a:graphic>
          <a:graphicData uri="http://schemas.openxmlformats.org/drawingml/2006/table">
            <a:tbl>
              <a:tblPr firstRow="1" firstCol="1" bandRow="1"/>
              <a:tblGrid>
                <a:gridCol w="1989795"/>
                <a:gridCol w="1830007"/>
                <a:gridCol w="1989795"/>
              </a:tblGrid>
              <a:tr h="1587004">
                <a:tc gridSpan="3">
                  <a:txBody>
                    <a:bodyPr/>
                    <a:lstStyle/>
                    <a:p>
                      <a:pPr algn="l">
                        <a:lnSpc>
                          <a:spcPct val="107000"/>
                        </a:lnSpc>
                        <a:spcAft>
                          <a:spcPts val="0"/>
                        </a:spcAft>
                      </a:pPr>
                      <a:r>
                        <a:rPr lang="tr-TR" sz="2200" b="1"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Park Elektrik Üretim Madencilik</a:t>
                      </a:r>
                      <a:r>
                        <a:rPr lang="tr-TR" sz="2200" b="1" baseline="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San. ve Tic. A.Ş. </a:t>
                      </a:r>
                    </a:p>
                    <a:p>
                      <a:pPr algn="l">
                        <a:lnSpc>
                          <a:spcPct val="107000"/>
                        </a:lnSpc>
                        <a:spcAft>
                          <a:spcPts val="0"/>
                        </a:spcAft>
                      </a:pPr>
                      <a:r>
                        <a:rPr lang="tr-TR" sz="2200" b="1" baseline="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Ownership Structure</a:t>
                      </a:r>
                      <a:endParaRPr lang="tr-TR" sz="22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495915">
                <a:tc>
                  <a:txBody>
                    <a:bodyPr/>
                    <a:lstStyle/>
                    <a:p>
                      <a:pPr algn="l">
                        <a:lnSpc>
                          <a:spcPct val="107000"/>
                        </a:lnSpc>
                        <a:spcAft>
                          <a:spcPts val="0"/>
                        </a:spcAft>
                      </a:pPr>
                      <a:r>
                        <a:rPr lang="tr-TR" sz="20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b="1" dirty="0" smtClean="0">
                          <a:effectLst/>
                          <a:latin typeface="Calibri" panose="020F0502020204030204" pitchFamily="34" charset="0"/>
                          <a:ea typeface="Calibri" panose="020F0502020204030204" pitchFamily="34" charset="0"/>
                          <a:cs typeface="Times New Roman" panose="02020603050405020304" pitchFamily="18" charset="0"/>
                        </a:rPr>
                        <a:t>Share </a:t>
                      </a:r>
                      <a:r>
                        <a:rPr lang="tr-TR" sz="2000" b="1" dirty="0">
                          <a:effectLst/>
                          <a:latin typeface="Calibri" panose="020F0502020204030204" pitchFamily="34" charset="0"/>
                          <a:ea typeface="Calibri" panose="020F0502020204030204" pitchFamily="34" charset="0"/>
                          <a:cs typeface="Times New Roman" panose="02020603050405020304" pitchFamily="18" charset="0"/>
                        </a:rPr>
                        <a:t>(%)</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b="1" dirty="0" smtClean="0">
                          <a:effectLst/>
                          <a:latin typeface="Calibri" panose="020F0502020204030204" pitchFamily="34" charset="0"/>
                          <a:ea typeface="Calibri" panose="020F0502020204030204" pitchFamily="34" charset="0"/>
                          <a:cs typeface="Times New Roman" panose="02020603050405020304" pitchFamily="18" charset="0"/>
                        </a:rPr>
                        <a:t>Amount </a:t>
                      </a:r>
                      <a:r>
                        <a:rPr lang="tr-TR" sz="2000" b="1" dirty="0">
                          <a:effectLst/>
                          <a:latin typeface="Calibri" panose="020F0502020204030204" pitchFamily="34" charset="0"/>
                          <a:ea typeface="Calibri" panose="020F0502020204030204" pitchFamily="34" charset="0"/>
                          <a:cs typeface="Times New Roman" panose="02020603050405020304" pitchFamily="18" charset="0"/>
                        </a:rPr>
                        <a:t>(TL)</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915">
                <a:tc>
                  <a:txBody>
                    <a:bodyPr/>
                    <a:lstStyle/>
                    <a:p>
                      <a:pPr algn="l">
                        <a:lnSpc>
                          <a:spcPct val="107000"/>
                        </a:lnSpc>
                        <a:spcAft>
                          <a:spcPts val="0"/>
                        </a:spcAft>
                      </a:pPr>
                      <a:r>
                        <a:rPr lang="tr-TR" sz="2000">
                          <a:effectLst/>
                          <a:latin typeface="Calibri" panose="020F0502020204030204" pitchFamily="34" charset="0"/>
                          <a:ea typeface="Calibri" panose="020F0502020204030204" pitchFamily="34" charset="0"/>
                          <a:cs typeface="Times New Roman" panose="02020603050405020304" pitchFamily="18" charset="0"/>
                        </a:rPr>
                        <a:t>Park Holding A.Ş.</a:t>
                      </a: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dirty="0">
                          <a:effectLst/>
                          <a:latin typeface="Calibri" panose="020F0502020204030204" pitchFamily="34" charset="0"/>
                          <a:ea typeface="Calibri" panose="020F0502020204030204" pitchFamily="34" charset="0"/>
                          <a:cs typeface="Times New Roman" panose="02020603050405020304" pitchFamily="18" charset="0"/>
                        </a:rPr>
                        <a:t>61,25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dirty="0">
                          <a:effectLst/>
                          <a:latin typeface="Calibri" panose="020F0502020204030204" pitchFamily="34" charset="0"/>
                          <a:ea typeface="Calibri" panose="020F0502020204030204" pitchFamily="34" charset="0"/>
                          <a:cs typeface="Times New Roman" panose="02020603050405020304" pitchFamily="18" charset="0"/>
                        </a:rPr>
                        <a:t>91.168.622</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5208">
                <a:tc>
                  <a:txBody>
                    <a:bodyPr/>
                    <a:lstStyle/>
                    <a:p>
                      <a:pPr algn="l">
                        <a:lnSpc>
                          <a:spcPct val="107000"/>
                        </a:lnSpc>
                        <a:spcAft>
                          <a:spcPts val="0"/>
                        </a:spcAft>
                      </a:pPr>
                      <a:r>
                        <a:rPr lang="tr-TR" sz="2000">
                          <a:effectLst/>
                          <a:latin typeface="Calibri" panose="020F0502020204030204" pitchFamily="34" charset="0"/>
                          <a:ea typeface="Calibri" panose="020F0502020204030204" pitchFamily="34" charset="0"/>
                          <a:cs typeface="Times New Roman" panose="02020603050405020304" pitchFamily="18" charset="0"/>
                        </a:rPr>
                        <a:t>Turgay Ciner	</a:t>
                      </a: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dirty="0">
                          <a:effectLst/>
                          <a:latin typeface="Calibri" panose="020F0502020204030204" pitchFamily="34" charset="0"/>
                          <a:ea typeface="Calibri" panose="020F0502020204030204" pitchFamily="34" charset="0"/>
                          <a:cs typeface="Times New Roman" panose="02020603050405020304" pitchFamily="18" charset="0"/>
                        </a:rPr>
                        <a:t> 6,76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dirty="0">
                          <a:effectLst/>
                          <a:latin typeface="Calibri" panose="020F0502020204030204" pitchFamily="34" charset="0"/>
                          <a:ea typeface="Calibri" panose="020F0502020204030204" pitchFamily="34" charset="0"/>
                          <a:cs typeface="Times New Roman" panose="02020603050405020304" pitchFamily="18" charset="0"/>
                        </a:rPr>
                        <a:t>10.065.983</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915">
                <a:tc>
                  <a:txBody>
                    <a:bodyPr/>
                    <a:lstStyle/>
                    <a:p>
                      <a:pPr algn="l">
                        <a:lnSpc>
                          <a:spcPct val="107000"/>
                        </a:lnSpc>
                        <a:spcAft>
                          <a:spcPts val="0"/>
                        </a:spcAft>
                      </a:pPr>
                      <a:r>
                        <a:rPr lang="tr-TR" sz="2000" dirty="0" smtClean="0">
                          <a:effectLst/>
                          <a:latin typeface="Calibri" panose="020F0502020204030204" pitchFamily="34" charset="0"/>
                          <a:ea typeface="Calibri" panose="020F0502020204030204" pitchFamily="34" charset="0"/>
                          <a:cs typeface="Times New Roman" panose="02020603050405020304" pitchFamily="18" charset="0"/>
                        </a:rPr>
                        <a:t>Others</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dirty="0">
                          <a:effectLst/>
                          <a:latin typeface="Calibri" panose="020F0502020204030204" pitchFamily="34" charset="0"/>
                          <a:ea typeface="Calibri" panose="020F0502020204030204" pitchFamily="34" charset="0"/>
                          <a:cs typeface="Times New Roman" panose="02020603050405020304" pitchFamily="18" charset="0"/>
                        </a:rPr>
                        <a:t> </a:t>
                      </a:r>
                      <a:r>
                        <a:rPr lang="tr-TR"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tr-TR" sz="2000" dirty="0">
                          <a:effectLst/>
                          <a:latin typeface="Calibri" panose="020F0502020204030204" pitchFamily="34" charset="0"/>
                          <a:ea typeface="Calibri" panose="020F0502020204030204" pitchFamily="34" charset="0"/>
                          <a:cs typeface="Times New Roman" panose="02020603050405020304" pitchFamily="18" charset="0"/>
                        </a:rPr>
                        <a:t>31,99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dirty="0">
                          <a:effectLst/>
                          <a:latin typeface="Calibri" panose="020F0502020204030204" pitchFamily="34" charset="0"/>
                          <a:ea typeface="Calibri" panose="020F0502020204030204" pitchFamily="34" charset="0"/>
                          <a:cs typeface="Times New Roman" panose="02020603050405020304" pitchFamily="18" charset="0"/>
                        </a:rPr>
                        <a:t>47.632.638</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915">
                <a:tc>
                  <a:txBody>
                    <a:bodyPr/>
                    <a:lstStyle/>
                    <a:p>
                      <a:pPr algn="l">
                        <a:lnSpc>
                          <a:spcPct val="107000"/>
                        </a:lnSpc>
                        <a:spcAft>
                          <a:spcPts val="0"/>
                        </a:spcAft>
                      </a:pPr>
                      <a:r>
                        <a:rPr lang="tr-TR" sz="2000" b="1" dirty="0" smtClean="0">
                          <a:effectLst/>
                          <a:latin typeface="Calibri" panose="020F0502020204030204" pitchFamily="34" charset="0"/>
                          <a:ea typeface="Calibri" panose="020F0502020204030204" pitchFamily="34" charset="0"/>
                          <a:cs typeface="Times New Roman" panose="02020603050405020304" pitchFamily="18" charset="0"/>
                        </a:rPr>
                        <a:t>Total</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b="1" dirty="0">
                          <a:effectLst/>
                          <a:latin typeface="Calibri" panose="020F0502020204030204" pitchFamily="34" charset="0"/>
                          <a:ea typeface="Calibri" panose="020F0502020204030204" pitchFamily="34" charset="0"/>
                          <a:cs typeface="Times New Roman" panose="02020603050405020304" pitchFamily="18" charset="0"/>
                        </a:rPr>
                        <a:t>   </a:t>
                      </a:r>
                      <a:r>
                        <a:rPr lang="tr-TR" sz="2000" b="1" dirty="0" smtClean="0">
                          <a:effectLst/>
                          <a:latin typeface="Calibri" panose="020F0502020204030204" pitchFamily="34" charset="0"/>
                          <a:ea typeface="Calibri" panose="020F0502020204030204" pitchFamily="34" charset="0"/>
                          <a:cs typeface="Times New Roman" panose="02020603050405020304" pitchFamily="18" charset="0"/>
                        </a:rPr>
                        <a:t>      100,00</a:t>
                      </a:r>
                      <a:r>
                        <a:rPr lang="tr-TR" sz="2000" b="1" dirty="0">
                          <a:effectLst/>
                          <a:latin typeface="Calibri" panose="020F0502020204030204" pitchFamily="34" charset="0"/>
                          <a:ea typeface="Calibri" panose="020F0502020204030204" pitchFamily="34" charset="0"/>
                          <a:cs typeface="Times New Roman" panose="02020603050405020304" pitchFamily="18" charset="0"/>
                        </a:rPr>
                        <a:t>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tr-TR" sz="2000" b="1" dirty="0">
                          <a:effectLst/>
                          <a:latin typeface="Calibri" panose="020F0502020204030204" pitchFamily="34" charset="0"/>
                          <a:ea typeface="Calibri" panose="020F0502020204030204" pitchFamily="34" charset="0"/>
                          <a:cs typeface="Times New Roman" panose="02020603050405020304" pitchFamily="18" charset="0"/>
                        </a:rPr>
                        <a:t>148.867.243</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883366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6</a:t>
            </a:fld>
            <a:endParaRPr lang="tr-TR" sz="1500"/>
          </a:p>
        </p:txBody>
      </p:sp>
      <p:sp>
        <p:nvSpPr>
          <p:cNvPr id="10" name="Rectangle 2"/>
          <p:cNvSpPr txBox="1">
            <a:spLocks noChangeArrowheads="1"/>
          </p:cNvSpPr>
          <p:nvPr/>
        </p:nvSpPr>
        <p:spPr>
          <a:xfrm>
            <a:off x="175309" y="1237369"/>
            <a:ext cx="8104216" cy="571504"/>
          </a:xfrm>
          <a:prstGeom prst="rect">
            <a:avLst/>
          </a:prstGeom>
        </p:spPr>
        <p:txBody>
          <a:bodyPr vert="horz" lIns="234000" tIns="45720" rIns="41400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900" b="1" dirty="0" smtClean="0">
                <a:latin typeface="+mn-lt"/>
              </a:rPr>
              <a:t>I</a:t>
            </a:r>
            <a:r>
              <a:rPr lang="tr-TR" sz="2900" b="1" dirty="0" smtClean="0">
                <a:latin typeface="+mn-lt"/>
              </a:rPr>
              <a:t>I</a:t>
            </a:r>
            <a:r>
              <a:rPr lang="en-US" sz="2900" b="1" dirty="0" smtClean="0">
                <a:latin typeface="+mn-lt"/>
              </a:rPr>
              <a:t>.	</a:t>
            </a:r>
            <a:r>
              <a:rPr lang="tr-TR" sz="2900" b="1" dirty="0" smtClean="0">
                <a:latin typeface="+mn-lt"/>
              </a:rPr>
              <a:t>Ciner Group</a:t>
            </a:r>
            <a:endParaRPr lang="en-US" sz="2900" b="1" dirty="0">
              <a:latin typeface="+mn-lt"/>
            </a:endParaRPr>
          </a:p>
        </p:txBody>
      </p:sp>
    </p:spTree>
    <p:extLst>
      <p:ext uri="{BB962C8B-B14F-4D97-AF65-F5344CB8AC3E}">
        <p14:creationId xmlns:p14="http://schemas.microsoft.com/office/powerpoint/2010/main" val="4038076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70376"/>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51498"/>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67264"/>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67264"/>
            <a:ext cx="2743200" cy="365125"/>
          </a:xfrm>
        </p:spPr>
        <p:txBody>
          <a:bodyPr/>
          <a:lstStyle/>
          <a:p>
            <a:fld id="{688ECFB0-7AD8-4BB4-AE3B-B98E2C63A465}" type="slidenum">
              <a:rPr lang="tr-TR" sz="1500" smtClean="0"/>
              <a:t>7</a:t>
            </a:fld>
            <a:endParaRPr lang="tr-TR" sz="1500" dirty="0"/>
          </a:p>
        </p:txBody>
      </p:sp>
      <p:sp>
        <p:nvSpPr>
          <p:cNvPr id="12" name="Rectangle 3"/>
          <p:cNvSpPr>
            <a:spLocks noChangeArrowheads="1"/>
          </p:cNvSpPr>
          <p:nvPr/>
        </p:nvSpPr>
        <p:spPr bwMode="auto">
          <a:xfrm>
            <a:off x="4994708" y="905463"/>
            <a:ext cx="2592387" cy="681756"/>
          </a:xfrm>
          <a:prstGeom prst="rect">
            <a:avLst/>
          </a:prstGeom>
          <a:solidFill>
            <a:schemeClr val="bg2"/>
          </a:solidFill>
          <a:ln w="34925">
            <a:solidFill>
              <a:schemeClr val="accent1"/>
            </a:solidFill>
            <a:miter lim="800000"/>
            <a:headEnd/>
            <a:tailEnd/>
          </a:ln>
        </p:spPr>
        <p:txBody>
          <a:bodyPr wrap="none" anchor="ctr"/>
          <a:lstStyle/>
          <a:p>
            <a:pPr algn="ctr"/>
            <a:endParaRPr lang="tr-TR" sz="1800">
              <a:latin typeface="Arial" pitchFamily="34" charset="0"/>
            </a:endParaRPr>
          </a:p>
        </p:txBody>
      </p:sp>
      <p:sp>
        <p:nvSpPr>
          <p:cNvPr id="13" name="Rectangle 4"/>
          <p:cNvSpPr>
            <a:spLocks noChangeArrowheads="1"/>
          </p:cNvSpPr>
          <p:nvPr/>
        </p:nvSpPr>
        <p:spPr bwMode="auto">
          <a:xfrm>
            <a:off x="1268994" y="2667503"/>
            <a:ext cx="2113674" cy="792163"/>
          </a:xfrm>
          <a:prstGeom prst="rect">
            <a:avLst/>
          </a:prstGeom>
          <a:solidFill>
            <a:srgbClr val="E77D8C"/>
          </a:solidFill>
          <a:ln w="34925">
            <a:solidFill>
              <a:schemeClr val="accent2"/>
            </a:solidFill>
            <a:miter lim="800000"/>
            <a:headEnd/>
            <a:tailEnd/>
          </a:ln>
        </p:spPr>
        <p:txBody>
          <a:bodyPr wrap="none" anchor="ctr"/>
          <a:lstStyle/>
          <a:p>
            <a:pPr algn="ctr"/>
            <a:r>
              <a:rPr lang="tr-TR" sz="1900" b="1" dirty="0"/>
              <a:t> </a:t>
            </a:r>
            <a:r>
              <a:rPr lang="en-US" sz="1900" b="1" dirty="0"/>
              <a:t>Energy &amp; Mining </a:t>
            </a:r>
          </a:p>
          <a:p>
            <a:pPr algn="ctr"/>
            <a:r>
              <a:rPr lang="en-US" sz="1900" b="1" dirty="0"/>
              <a:t>Group </a:t>
            </a:r>
          </a:p>
        </p:txBody>
      </p:sp>
      <p:sp>
        <p:nvSpPr>
          <p:cNvPr id="14" name="Text Box 5"/>
          <p:cNvSpPr txBox="1">
            <a:spLocks noChangeArrowheads="1"/>
          </p:cNvSpPr>
          <p:nvPr/>
        </p:nvSpPr>
        <p:spPr bwMode="auto">
          <a:xfrm>
            <a:off x="5170240" y="953589"/>
            <a:ext cx="2357437" cy="523220"/>
          </a:xfrm>
          <a:prstGeom prst="rect">
            <a:avLst/>
          </a:prstGeom>
          <a:noFill/>
          <a:ln w="9525">
            <a:noFill/>
            <a:miter lim="800000"/>
            <a:headEnd/>
            <a:tailEnd/>
          </a:ln>
        </p:spPr>
        <p:txBody>
          <a:bodyPr>
            <a:spAutoFit/>
          </a:bodyPr>
          <a:lstStyle/>
          <a:p>
            <a:r>
              <a:rPr lang="tr-TR" sz="2800" b="1" dirty="0"/>
              <a:t> Ciner Group</a:t>
            </a:r>
          </a:p>
        </p:txBody>
      </p:sp>
      <p:sp>
        <p:nvSpPr>
          <p:cNvPr id="15" name="Rectangle 6"/>
          <p:cNvSpPr>
            <a:spLocks noChangeArrowheads="1"/>
          </p:cNvSpPr>
          <p:nvPr/>
        </p:nvSpPr>
        <p:spPr bwMode="auto">
          <a:xfrm>
            <a:off x="7905181" y="2674469"/>
            <a:ext cx="2160587" cy="792163"/>
          </a:xfrm>
          <a:prstGeom prst="rect">
            <a:avLst/>
          </a:prstGeom>
          <a:solidFill>
            <a:srgbClr val="E77D8C"/>
          </a:solidFill>
          <a:ln w="34925" algn="ctr">
            <a:solidFill>
              <a:schemeClr val="accent2"/>
            </a:solidFill>
            <a:miter lim="800000"/>
            <a:headEnd/>
            <a:tailEnd/>
          </a:ln>
        </p:spPr>
        <p:txBody>
          <a:bodyPr wrap="none" anchor="ctr"/>
          <a:lstStyle/>
          <a:p>
            <a:pPr algn="ctr"/>
            <a:r>
              <a:rPr lang="en-US" sz="1900" b="1"/>
              <a:t>Media</a:t>
            </a:r>
          </a:p>
          <a:p>
            <a:pPr algn="ctr"/>
            <a:r>
              <a:rPr lang="en-US" sz="1900" b="1"/>
              <a:t>Group</a:t>
            </a:r>
          </a:p>
        </p:txBody>
      </p:sp>
      <p:sp>
        <p:nvSpPr>
          <p:cNvPr id="16" name="Rectangle 7"/>
          <p:cNvSpPr>
            <a:spLocks noChangeArrowheads="1"/>
          </p:cNvSpPr>
          <p:nvPr/>
        </p:nvSpPr>
        <p:spPr bwMode="auto">
          <a:xfrm>
            <a:off x="3841166" y="2696635"/>
            <a:ext cx="1871662" cy="793750"/>
          </a:xfrm>
          <a:prstGeom prst="rect">
            <a:avLst/>
          </a:prstGeom>
          <a:solidFill>
            <a:srgbClr val="E77D8C"/>
          </a:solidFill>
          <a:ln w="34925" algn="ctr">
            <a:solidFill>
              <a:schemeClr val="accent2"/>
            </a:solidFill>
            <a:miter lim="800000"/>
            <a:headEnd/>
            <a:tailEnd/>
          </a:ln>
        </p:spPr>
        <p:txBody>
          <a:bodyPr wrap="none" anchor="ctr"/>
          <a:lstStyle/>
          <a:p>
            <a:pPr algn="ctr"/>
            <a:r>
              <a:rPr lang="en-US" sz="1800" b="1" dirty="0"/>
              <a:t>Commerce, </a:t>
            </a:r>
          </a:p>
          <a:p>
            <a:pPr algn="ctr"/>
            <a:r>
              <a:rPr lang="en-US" sz="1800" b="1" dirty="0"/>
              <a:t>Industry &amp; </a:t>
            </a:r>
          </a:p>
          <a:p>
            <a:pPr algn="ctr"/>
            <a:r>
              <a:rPr lang="en-US" sz="1800" b="1" dirty="0"/>
              <a:t>Services Group</a:t>
            </a:r>
            <a:endParaRPr lang="tr-TR" sz="1800" b="1" dirty="0"/>
          </a:p>
        </p:txBody>
      </p:sp>
      <p:sp>
        <p:nvSpPr>
          <p:cNvPr id="18" name="Line 9"/>
          <p:cNvSpPr>
            <a:spLocks noChangeShapeType="1"/>
          </p:cNvSpPr>
          <p:nvPr/>
        </p:nvSpPr>
        <p:spPr bwMode="auto">
          <a:xfrm flipV="1">
            <a:off x="2364536" y="2470563"/>
            <a:ext cx="2338226" cy="1"/>
          </a:xfrm>
          <a:prstGeom prst="line">
            <a:avLst/>
          </a:prstGeom>
          <a:noFill/>
          <a:ln w="25400">
            <a:solidFill>
              <a:schemeClr val="tx1"/>
            </a:solidFill>
            <a:round/>
            <a:headEnd/>
            <a:tailEnd/>
          </a:ln>
        </p:spPr>
        <p:txBody>
          <a:bodyPr/>
          <a:lstStyle/>
          <a:p>
            <a:endParaRPr lang="tr-TR"/>
          </a:p>
        </p:txBody>
      </p:sp>
      <p:sp>
        <p:nvSpPr>
          <p:cNvPr id="21" name="Line 13"/>
          <p:cNvSpPr>
            <a:spLocks noChangeShapeType="1"/>
          </p:cNvSpPr>
          <p:nvPr/>
        </p:nvSpPr>
        <p:spPr bwMode="auto">
          <a:xfrm>
            <a:off x="2364536" y="3474454"/>
            <a:ext cx="0" cy="215900"/>
          </a:xfrm>
          <a:prstGeom prst="line">
            <a:avLst/>
          </a:prstGeom>
          <a:noFill/>
          <a:ln w="25400">
            <a:solidFill>
              <a:schemeClr val="tx1"/>
            </a:solidFill>
            <a:round/>
            <a:headEnd/>
            <a:tailEnd/>
          </a:ln>
        </p:spPr>
        <p:txBody>
          <a:bodyPr/>
          <a:lstStyle/>
          <a:p>
            <a:endParaRPr lang="tr-TR"/>
          </a:p>
        </p:txBody>
      </p:sp>
      <p:sp>
        <p:nvSpPr>
          <p:cNvPr id="22" name="Rectangle 14"/>
          <p:cNvSpPr>
            <a:spLocks noChangeArrowheads="1"/>
          </p:cNvSpPr>
          <p:nvPr/>
        </p:nvSpPr>
        <p:spPr bwMode="auto">
          <a:xfrm>
            <a:off x="7714131" y="3684338"/>
            <a:ext cx="2647733" cy="2295420"/>
          </a:xfrm>
          <a:prstGeom prst="rect">
            <a:avLst/>
          </a:prstGeom>
          <a:solidFill>
            <a:schemeClr val="accent1"/>
          </a:solidFill>
          <a:ln w="34925">
            <a:solidFill>
              <a:schemeClr val="hlink"/>
            </a:solidFill>
            <a:miter lim="800000"/>
            <a:headEnd/>
            <a:tailEnd/>
          </a:ln>
        </p:spPr>
        <p:txBody>
          <a:bodyPr wrap="none" anchor="ctr"/>
          <a:lstStyle/>
          <a:p>
            <a:pPr algn="ctr"/>
            <a:r>
              <a:rPr lang="en-US" sz="1800" b="1" u="sng" dirty="0"/>
              <a:t>Major Companies</a:t>
            </a:r>
            <a:r>
              <a:rPr lang="tr-TR" sz="1800" b="1" u="sng" dirty="0"/>
              <a:t> </a:t>
            </a:r>
          </a:p>
          <a:p>
            <a:pPr algn="ctr"/>
            <a:r>
              <a:rPr lang="tr-TR" sz="1800" b="1" u="sng" dirty="0"/>
              <a:t>&amp; </a:t>
            </a:r>
            <a:r>
              <a:rPr lang="en-US" sz="1800" b="1" u="sng" dirty="0"/>
              <a:t>Brands</a:t>
            </a:r>
          </a:p>
          <a:p>
            <a:pPr algn="ctr"/>
            <a:r>
              <a:rPr lang="en-US" sz="1800" dirty="0"/>
              <a:t>Haberturk Newspaper</a:t>
            </a:r>
          </a:p>
          <a:p>
            <a:pPr algn="ctr"/>
            <a:r>
              <a:rPr lang="en-US" sz="1800" dirty="0"/>
              <a:t>Haberturk TV, Radio,</a:t>
            </a:r>
          </a:p>
          <a:p>
            <a:pPr algn="ctr"/>
            <a:r>
              <a:rPr lang="en-US" sz="1800" dirty="0"/>
              <a:t>Haberturk Web Site</a:t>
            </a:r>
          </a:p>
          <a:p>
            <a:pPr algn="ctr"/>
            <a:r>
              <a:rPr lang="en-US" sz="1800" dirty="0"/>
              <a:t>Bloomberg </a:t>
            </a:r>
            <a:r>
              <a:rPr lang="en-US" sz="1800" dirty="0" smtClean="0"/>
              <a:t>HT</a:t>
            </a:r>
            <a:r>
              <a:rPr lang="tr-TR" sz="1800" dirty="0" smtClean="0"/>
              <a:t>, Aks TV  </a:t>
            </a:r>
          </a:p>
          <a:p>
            <a:pPr algn="ctr"/>
            <a:r>
              <a:rPr lang="tr-TR" sz="1800" dirty="0" smtClean="0"/>
              <a:t>(Show TV) </a:t>
            </a:r>
            <a:endParaRPr lang="tr-TR" sz="1800" dirty="0"/>
          </a:p>
          <a:p>
            <a:pPr algn="ctr"/>
            <a:endParaRPr lang="en-US" sz="1800" dirty="0"/>
          </a:p>
        </p:txBody>
      </p:sp>
      <p:sp>
        <p:nvSpPr>
          <p:cNvPr id="23" name="Line 15"/>
          <p:cNvSpPr>
            <a:spLocks noChangeShapeType="1"/>
          </p:cNvSpPr>
          <p:nvPr/>
        </p:nvSpPr>
        <p:spPr bwMode="auto">
          <a:xfrm>
            <a:off x="4732672" y="3520325"/>
            <a:ext cx="0" cy="144462"/>
          </a:xfrm>
          <a:prstGeom prst="line">
            <a:avLst/>
          </a:prstGeom>
          <a:noFill/>
          <a:ln w="25400">
            <a:solidFill>
              <a:schemeClr val="tx1"/>
            </a:solidFill>
            <a:round/>
            <a:headEnd/>
            <a:tailEnd/>
          </a:ln>
        </p:spPr>
        <p:txBody>
          <a:bodyPr/>
          <a:lstStyle/>
          <a:p>
            <a:endParaRPr lang="tr-TR"/>
          </a:p>
        </p:txBody>
      </p:sp>
      <p:sp>
        <p:nvSpPr>
          <p:cNvPr id="24" name="Rectangle 16"/>
          <p:cNvSpPr>
            <a:spLocks noChangeArrowheads="1"/>
          </p:cNvSpPr>
          <p:nvPr/>
        </p:nvSpPr>
        <p:spPr bwMode="auto">
          <a:xfrm>
            <a:off x="3695113" y="3677320"/>
            <a:ext cx="2376487" cy="2232025"/>
          </a:xfrm>
          <a:prstGeom prst="rect">
            <a:avLst/>
          </a:prstGeom>
          <a:solidFill>
            <a:schemeClr val="accent1"/>
          </a:solidFill>
          <a:ln w="34925">
            <a:solidFill>
              <a:schemeClr val="hlink"/>
            </a:solidFill>
            <a:miter lim="800000"/>
            <a:headEnd/>
            <a:tailEnd/>
          </a:ln>
        </p:spPr>
        <p:txBody>
          <a:bodyPr wrap="none" anchor="ctr"/>
          <a:lstStyle/>
          <a:p>
            <a:pPr algn="ctr"/>
            <a:r>
              <a:rPr lang="en-US" sz="1800" b="1" u="sng" dirty="0"/>
              <a:t>Major Companies</a:t>
            </a:r>
          </a:p>
          <a:p>
            <a:pPr algn="ctr"/>
            <a:r>
              <a:rPr lang="tr-TR" sz="1800" dirty="0"/>
              <a:t>Ciner</a:t>
            </a:r>
            <a:r>
              <a:rPr lang="en-US" sz="1800" dirty="0"/>
              <a:t> </a:t>
            </a:r>
            <a:r>
              <a:rPr lang="tr-TR" sz="1800" dirty="0" err="1" smtClean="0"/>
              <a:t>Navigation</a:t>
            </a:r>
            <a:r>
              <a:rPr lang="tr-TR" sz="1800" dirty="0" smtClean="0"/>
              <a:t>,</a:t>
            </a:r>
            <a:endParaRPr lang="en-US" sz="1800" dirty="0"/>
          </a:p>
          <a:p>
            <a:pPr algn="ctr"/>
            <a:r>
              <a:rPr lang="tr-TR" sz="1800" dirty="0"/>
              <a:t>Ciner</a:t>
            </a:r>
            <a:r>
              <a:rPr lang="en-US" sz="1800" dirty="0"/>
              <a:t> Aviation</a:t>
            </a:r>
            <a:r>
              <a:rPr lang="tr-TR" sz="1800" dirty="0" smtClean="0"/>
              <a:t>,</a:t>
            </a:r>
          </a:p>
          <a:p>
            <a:pPr algn="ctr"/>
            <a:r>
              <a:rPr lang="en-US" dirty="0" err="1"/>
              <a:t>Denmar</a:t>
            </a:r>
            <a:r>
              <a:rPr lang="en-US" dirty="0"/>
              <a:t> Logistics</a:t>
            </a:r>
            <a:r>
              <a:rPr lang="tr-TR" dirty="0"/>
              <a:t>,</a:t>
            </a:r>
            <a:endParaRPr lang="en-US" dirty="0"/>
          </a:p>
          <a:p>
            <a:pPr algn="ctr"/>
            <a:r>
              <a:rPr lang="en-US" sz="1800" dirty="0" err="1" smtClean="0"/>
              <a:t>Lares</a:t>
            </a:r>
            <a:r>
              <a:rPr lang="en-US" sz="1800" dirty="0" smtClean="0"/>
              <a:t> </a:t>
            </a:r>
            <a:r>
              <a:rPr lang="en-US" sz="1800" dirty="0"/>
              <a:t>Park Hotels</a:t>
            </a:r>
            <a:r>
              <a:rPr lang="tr-TR" sz="1800" dirty="0"/>
              <a:t>,</a:t>
            </a:r>
            <a:endParaRPr lang="en-US" sz="1800" dirty="0"/>
          </a:p>
          <a:p>
            <a:pPr algn="ctr"/>
            <a:r>
              <a:rPr lang="en-US" sz="1800" dirty="0"/>
              <a:t>Park Insurance</a:t>
            </a:r>
            <a:r>
              <a:rPr lang="tr-TR" sz="1800" dirty="0" smtClean="0"/>
              <a:t>,</a:t>
            </a:r>
            <a:endParaRPr lang="en-US" sz="1800" dirty="0"/>
          </a:p>
        </p:txBody>
      </p:sp>
      <p:sp>
        <p:nvSpPr>
          <p:cNvPr id="27" name="Rectangle 3"/>
          <p:cNvSpPr>
            <a:spLocks noChangeArrowheads="1"/>
          </p:cNvSpPr>
          <p:nvPr/>
        </p:nvSpPr>
        <p:spPr bwMode="auto">
          <a:xfrm>
            <a:off x="2444915" y="1800521"/>
            <a:ext cx="2556670" cy="462384"/>
          </a:xfrm>
          <a:prstGeom prst="rect">
            <a:avLst/>
          </a:prstGeom>
          <a:solidFill>
            <a:schemeClr val="bg2"/>
          </a:solidFill>
          <a:ln w="34925">
            <a:solidFill>
              <a:schemeClr val="accent1"/>
            </a:solidFill>
            <a:miter lim="800000"/>
            <a:headEnd/>
            <a:tailEnd/>
          </a:ln>
        </p:spPr>
        <p:txBody>
          <a:bodyPr wrap="none" anchor="ctr"/>
          <a:lstStyle/>
          <a:p>
            <a:pPr algn="ctr"/>
            <a:r>
              <a:rPr lang="tr-TR" sz="1800" b="1" dirty="0"/>
              <a:t>Park Holding</a:t>
            </a:r>
          </a:p>
        </p:txBody>
      </p:sp>
      <p:sp>
        <p:nvSpPr>
          <p:cNvPr id="28" name="Rectangle 3"/>
          <p:cNvSpPr>
            <a:spLocks noChangeArrowheads="1"/>
          </p:cNvSpPr>
          <p:nvPr/>
        </p:nvSpPr>
        <p:spPr bwMode="auto">
          <a:xfrm>
            <a:off x="7674650" y="1812655"/>
            <a:ext cx="2556749" cy="580367"/>
          </a:xfrm>
          <a:prstGeom prst="rect">
            <a:avLst/>
          </a:prstGeom>
          <a:solidFill>
            <a:schemeClr val="bg2"/>
          </a:solidFill>
          <a:ln w="34925">
            <a:solidFill>
              <a:schemeClr val="accent1"/>
            </a:solidFill>
            <a:miter lim="800000"/>
            <a:headEnd/>
            <a:tailEnd/>
          </a:ln>
        </p:spPr>
        <p:txBody>
          <a:bodyPr wrap="none" anchor="ctr"/>
          <a:lstStyle/>
          <a:p>
            <a:pPr algn="ctr"/>
            <a:r>
              <a:rPr lang="tr-TR" sz="1800" b="1" dirty="0"/>
              <a:t>Ciner Yayın Holding</a:t>
            </a:r>
          </a:p>
        </p:txBody>
      </p:sp>
      <p:sp>
        <p:nvSpPr>
          <p:cNvPr id="32" name="Rectangle 12"/>
          <p:cNvSpPr>
            <a:spLocks noChangeArrowheads="1"/>
          </p:cNvSpPr>
          <p:nvPr/>
        </p:nvSpPr>
        <p:spPr bwMode="auto">
          <a:xfrm>
            <a:off x="816474" y="3635711"/>
            <a:ext cx="2696747" cy="2634620"/>
          </a:xfrm>
          <a:prstGeom prst="rect">
            <a:avLst/>
          </a:prstGeom>
          <a:solidFill>
            <a:schemeClr val="accent1"/>
          </a:solidFill>
          <a:ln w="34925">
            <a:solidFill>
              <a:schemeClr val="hlink"/>
            </a:solidFill>
            <a:miter lim="800000"/>
            <a:headEnd/>
            <a:tailEnd/>
          </a:ln>
        </p:spPr>
        <p:txBody>
          <a:bodyPr wrap="none" anchor="ctr"/>
          <a:lstStyle/>
          <a:p>
            <a:pPr algn="ctr"/>
            <a:endParaRPr lang="en-US" sz="1600" dirty="0">
              <a:latin typeface="Arial" pitchFamily="34" charset="0"/>
            </a:endParaRPr>
          </a:p>
        </p:txBody>
      </p:sp>
      <p:sp>
        <p:nvSpPr>
          <p:cNvPr id="33" name="Text Box 27"/>
          <p:cNvSpPr txBox="1">
            <a:spLocks noChangeArrowheads="1"/>
          </p:cNvSpPr>
          <p:nvPr/>
        </p:nvSpPr>
        <p:spPr bwMode="auto">
          <a:xfrm>
            <a:off x="892044" y="3580774"/>
            <a:ext cx="2695575" cy="3054682"/>
          </a:xfrm>
          <a:prstGeom prst="rect">
            <a:avLst/>
          </a:prstGeom>
          <a:noFill/>
          <a:ln w="9525" algn="ctr">
            <a:noFill/>
            <a:miter lim="800000"/>
            <a:headEnd/>
            <a:tailEnd/>
          </a:ln>
        </p:spPr>
        <p:txBody>
          <a:bodyPr>
            <a:spAutoFit/>
          </a:bodyPr>
          <a:lstStyle/>
          <a:p>
            <a:pPr algn="ctr"/>
            <a:r>
              <a:rPr lang="en-US" sz="1750" b="1" u="sng" dirty="0"/>
              <a:t>Major Companies</a:t>
            </a:r>
          </a:p>
          <a:p>
            <a:pPr algn="ctr"/>
            <a:r>
              <a:rPr lang="en-US" sz="1750" dirty="0"/>
              <a:t>Park Elektrik</a:t>
            </a:r>
            <a:r>
              <a:rPr lang="tr-TR" sz="1750" dirty="0"/>
              <a:t>, </a:t>
            </a:r>
            <a:endParaRPr lang="tr-TR" sz="1750" dirty="0" smtClean="0"/>
          </a:p>
          <a:p>
            <a:pPr algn="ctr"/>
            <a:r>
              <a:rPr lang="en-US" sz="1750" dirty="0" smtClean="0"/>
              <a:t>Park </a:t>
            </a:r>
            <a:r>
              <a:rPr lang="en-US" sz="1750" dirty="0"/>
              <a:t>Termik</a:t>
            </a:r>
            <a:r>
              <a:rPr lang="tr-TR" sz="1750" dirty="0"/>
              <a:t>, </a:t>
            </a:r>
            <a:endParaRPr lang="tr-TR" sz="1750" dirty="0" smtClean="0"/>
          </a:p>
          <a:p>
            <a:pPr algn="ctr"/>
            <a:r>
              <a:rPr lang="en-US" sz="1750" dirty="0" smtClean="0"/>
              <a:t>Silopi </a:t>
            </a:r>
            <a:r>
              <a:rPr lang="en-US" sz="1750" dirty="0"/>
              <a:t>Elektrik</a:t>
            </a:r>
            <a:r>
              <a:rPr lang="tr-TR" sz="1750" dirty="0"/>
              <a:t>, </a:t>
            </a:r>
            <a:endParaRPr lang="tr-TR" sz="1750" dirty="0" smtClean="0"/>
          </a:p>
          <a:p>
            <a:pPr algn="ctr"/>
            <a:r>
              <a:rPr lang="tr-TR" sz="1750" dirty="0" smtClean="0"/>
              <a:t>Konya Ilgın Elektrik, </a:t>
            </a:r>
          </a:p>
          <a:p>
            <a:pPr algn="ctr"/>
            <a:r>
              <a:rPr lang="tr-TR" sz="1750" dirty="0"/>
              <a:t>Park </a:t>
            </a:r>
            <a:r>
              <a:rPr lang="tr-TR" sz="1750" dirty="0" smtClean="0"/>
              <a:t>Toptan,</a:t>
            </a:r>
            <a:endParaRPr lang="tr-TR" sz="1750" dirty="0"/>
          </a:p>
          <a:p>
            <a:pPr algn="ctr"/>
            <a:r>
              <a:rPr lang="en-US" sz="1750" dirty="0" smtClean="0"/>
              <a:t>Park </a:t>
            </a:r>
            <a:r>
              <a:rPr lang="en-US" sz="1750" dirty="0"/>
              <a:t>Teknik</a:t>
            </a:r>
            <a:r>
              <a:rPr lang="tr-TR" sz="1750" dirty="0"/>
              <a:t>, </a:t>
            </a:r>
            <a:endParaRPr lang="tr-TR" sz="1750" dirty="0" smtClean="0"/>
          </a:p>
          <a:p>
            <a:pPr algn="ctr"/>
            <a:r>
              <a:rPr lang="en-US" sz="1750" dirty="0" err="1" smtClean="0"/>
              <a:t>Eti</a:t>
            </a:r>
            <a:r>
              <a:rPr lang="en-US" sz="1750" dirty="0" smtClean="0"/>
              <a:t> </a:t>
            </a:r>
            <a:r>
              <a:rPr lang="en-US" sz="1750" dirty="0"/>
              <a:t>Soda</a:t>
            </a:r>
            <a:r>
              <a:rPr lang="tr-TR" sz="1750" dirty="0"/>
              <a:t>, </a:t>
            </a:r>
            <a:endParaRPr lang="tr-TR" sz="1750" dirty="0" smtClean="0"/>
          </a:p>
          <a:p>
            <a:pPr algn="ctr"/>
            <a:r>
              <a:rPr lang="tr-TR" sz="1750" dirty="0" smtClean="0"/>
              <a:t>Kazan </a:t>
            </a:r>
            <a:r>
              <a:rPr lang="tr-TR" sz="1750" dirty="0"/>
              <a:t>Soda, </a:t>
            </a:r>
            <a:endParaRPr lang="tr-TR" sz="1750" dirty="0" smtClean="0"/>
          </a:p>
          <a:p>
            <a:pPr algn="ctr"/>
            <a:r>
              <a:rPr lang="tr-TR" sz="1750" dirty="0" smtClean="0"/>
              <a:t>Park Cam</a:t>
            </a:r>
            <a:endParaRPr lang="en-US" sz="1750" dirty="0"/>
          </a:p>
          <a:p>
            <a:pPr algn="ctr"/>
            <a:endParaRPr lang="tr-TR" sz="1750" dirty="0"/>
          </a:p>
        </p:txBody>
      </p:sp>
      <p:sp>
        <p:nvSpPr>
          <p:cNvPr id="36" name="Line 13"/>
          <p:cNvSpPr>
            <a:spLocks noChangeShapeType="1"/>
          </p:cNvSpPr>
          <p:nvPr/>
        </p:nvSpPr>
        <p:spPr bwMode="auto">
          <a:xfrm>
            <a:off x="3652836" y="2230796"/>
            <a:ext cx="0" cy="215900"/>
          </a:xfrm>
          <a:prstGeom prst="line">
            <a:avLst/>
          </a:prstGeom>
          <a:noFill/>
          <a:ln w="25400">
            <a:solidFill>
              <a:schemeClr val="tx1"/>
            </a:solidFill>
            <a:round/>
            <a:headEnd/>
            <a:tailEnd/>
          </a:ln>
        </p:spPr>
        <p:txBody>
          <a:bodyPr/>
          <a:lstStyle/>
          <a:p>
            <a:endParaRPr lang="tr-TR"/>
          </a:p>
        </p:txBody>
      </p:sp>
      <p:sp>
        <p:nvSpPr>
          <p:cNvPr id="37" name="Line 13"/>
          <p:cNvSpPr>
            <a:spLocks noChangeShapeType="1"/>
          </p:cNvSpPr>
          <p:nvPr/>
        </p:nvSpPr>
        <p:spPr bwMode="auto">
          <a:xfrm>
            <a:off x="2368134" y="2463384"/>
            <a:ext cx="0" cy="215900"/>
          </a:xfrm>
          <a:prstGeom prst="line">
            <a:avLst/>
          </a:prstGeom>
          <a:noFill/>
          <a:ln w="25400">
            <a:solidFill>
              <a:schemeClr val="tx1"/>
            </a:solidFill>
            <a:round/>
            <a:headEnd/>
            <a:tailEnd/>
          </a:ln>
        </p:spPr>
        <p:txBody>
          <a:bodyPr/>
          <a:lstStyle/>
          <a:p>
            <a:endParaRPr lang="tr-TR"/>
          </a:p>
        </p:txBody>
      </p:sp>
      <p:sp>
        <p:nvSpPr>
          <p:cNvPr id="38" name="Line 13"/>
          <p:cNvSpPr>
            <a:spLocks noChangeShapeType="1"/>
          </p:cNvSpPr>
          <p:nvPr/>
        </p:nvSpPr>
        <p:spPr bwMode="auto">
          <a:xfrm>
            <a:off x="4702761" y="2456867"/>
            <a:ext cx="0" cy="215900"/>
          </a:xfrm>
          <a:prstGeom prst="line">
            <a:avLst/>
          </a:prstGeom>
          <a:noFill/>
          <a:ln w="25400">
            <a:solidFill>
              <a:schemeClr val="tx1"/>
            </a:solidFill>
            <a:round/>
            <a:headEnd/>
            <a:tailEnd/>
          </a:ln>
        </p:spPr>
        <p:txBody>
          <a:bodyPr/>
          <a:lstStyle/>
          <a:p>
            <a:endParaRPr lang="tr-TR"/>
          </a:p>
        </p:txBody>
      </p:sp>
      <p:sp>
        <p:nvSpPr>
          <p:cNvPr id="39" name="Line 13"/>
          <p:cNvSpPr>
            <a:spLocks noChangeShapeType="1"/>
          </p:cNvSpPr>
          <p:nvPr/>
        </p:nvSpPr>
        <p:spPr bwMode="auto">
          <a:xfrm flipH="1">
            <a:off x="5001584" y="1601270"/>
            <a:ext cx="168656" cy="167749"/>
          </a:xfrm>
          <a:prstGeom prst="line">
            <a:avLst/>
          </a:prstGeom>
          <a:noFill/>
          <a:ln w="25400">
            <a:solidFill>
              <a:schemeClr val="tx1"/>
            </a:solidFill>
            <a:round/>
            <a:headEnd/>
            <a:tailEnd/>
          </a:ln>
        </p:spPr>
        <p:txBody>
          <a:bodyPr/>
          <a:lstStyle/>
          <a:p>
            <a:endParaRPr lang="tr-TR"/>
          </a:p>
        </p:txBody>
      </p:sp>
      <p:sp>
        <p:nvSpPr>
          <p:cNvPr id="40" name="Line 13"/>
          <p:cNvSpPr>
            <a:spLocks noChangeShapeType="1"/>
          </p:cNvSpPr>
          <p:nvPr/>
        </p:nvSpPr>
        <p:spPr bwMode="auto">
          <a:xfrm>
            <a:off x="7579991" y="1601270"/>
            <a:ext cx="134140" cy="167749"/>
          </a:xfrm>
          <a:prstGeom prst="line">
            <a:avLst/>
          </a:prstGeom>
          <a:noFill/>
          <a:ln w="25400">
            <a:solidFill>
              <a:schemeClr val="tx1"/>
            </a:solidFill>
            <a:round/>
            <a:headEnd/>
            <a:tailEnd/>
          </a:ln>
        </p:spPr>
        <p:txBody>
          <a:bodyPr/>
          <a:lstStyle/>
          <a:p>
            <a:endParaRPr lang="tr-TR"/>
          </a:p>
        </p:txBody>
      </p:sp>
      <p:sp>
        <p:nvSpPr>
          <p:cNvPr id="42" name="Line 13"/>
          <p:cNvSpPr>
            <a:spLocks noChangeShapeType="1"/>
          </p:cNvSpPr>
          <p:nvPr/>
        </p:nvSpPr>
        <p:spPr bwMode="auto">
          <a:xfrm>
            <a:off x="9031860" y="3441790"/>
            <a:ext cx="0" cy="215900"/>
          </a:xfrm>
          <a:prstGeom prst="line">
            <a:avLst/>
          </a:prstGeom>
          <a:noFill/>
          <a:ln w="25400">
            <a:solidFill>
              <a:schemeClr val="tx1"/>
            </a:solidFill>
            <a:round/>
            <a:headEnd/>
            <a:tailEnd/>
          </a:ln>
        </p:spPr>
        <p:txBody>
          <a:bodyPr/>
          <a:lstStyle/>
          <a:p>
            <a:endParaRPr lang="tr-TR"/>
          </a:p>
        </p:txBody>
      </p:sp>
      <p:sp>
        <p:nvSpPr>
          <p:cNvPr id="43" name="Line 13"/>
          <p:cNvSpPr>
            <a:spLocks noChangeShapeType="1"/>
          </p:cNvSpPr>
          <p:nvPr/>
        </p:nvSpPr>
        <p:spPr bwMode="auto">
          <a:xfrm>
            <a:off x="9006968" y="2411733"/>
            <a:ext cx="0" cy="215900"/>
          </a:xfrm>
          <a:prstGeom prst="line">
            <a:avLst/>
          </a:prstGeom>
          <a:noFill/>
          <a:ln w="25400">
            <a:solidFill>
              <a:schemeClr val="tx1"/>
            </a:solidFill>
            <a:round/>
            <a:headEnd/>
            <a:tailEnd/>
          </a:ln>
        </p:spPr>
        <p:txBody>
          <a:bodyPr/>
          <a:lstStyle/>
          <a:p>
            <a:endParaRPr lang="tr-TR"/>
          </a:p>
        </p:txBody>
      </p:sp>
      <p:sp>
        <p:nvSpPr>
          <p:cNvPr id="44" name="Rectangle 2"/>
          <p:cNvSpPr txBox="1">
            <a:spLocks noChangeArrowheads="1"/>
          </p:cNvSpPr>
          <p:nvPr/>
        </p:nvSpPr>
        <p:spPr>
          <a:xfrm>
            <a:off x="0" y="178224"/>
            <a:ext cx="11761076" cy="633413"/>
          </a:xfrm>
          <a:prstGeom prst="rect">
            <a:avLst/>
          </a:prstGeom>
        </p:spPr>
        <p:txBody>
          <a:bodyPr vert="horz" lIns="234000" tIns="45720" rIns="41400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500" b="1" dirty="0" smtClean="0">
                <a:latin typeface="AvantGarde" pitchFamily="34" charset="0"/>
              </a:rPr>
              <a:t>Ciner Group Structure</a:t>
            </a:r>
            <a:endParaRPr lang="en-US" sz="2500" dirty="0">
              <a:latin typeface="AvantGarde" pitchFamily="34" charset="0"/>
            </a:endParaRPr>
          </a:p>
        </p:txBody>
      </p:sp>
    </p:spTree>
    <p:extLst>
      <p:ext uri="{BB962C8B-B14F-4D97-AF65-F5344CB8AC3E}">
        <p14:creationId xmlns:p14="http://schemas.microsoft.com/office/powerpoint/2010/main" val="2791547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8</a:t>
            </a:fld>
            <a:endParaRPr lang="tr-TR" sz="1500"/>
          </a:p>
        </p:txBody>
      </p:sp>
      <p:sp>
        <p:nvSpPr>
          <p:cNvPr id="11" name="Rectangle 3"/>
          <p:cNvSpPr>
            <a:spLocks noGrp="1" noChangeArrowheads="1"/>
          </p:cNvSpPr>
          <p:nvPr>
            <p:ph type="subTitle" idx="4294967295"/>
          </p:nvPr>
        </p:nvSpPr>
        <p:spPr>
          <a:xfrm>
            <a:off x="286403" y="1058778"/>
            <a:ext cx="11681007" cy="5228815"/>
          </a:xfrm>
        </p:spPr>
        <p:txBody>
          <a:bodyPr>
            <a:normAutofit fontScale="92500" lnSpcReduction="10000"/>
          </a:bodyPr>
          <a:lstStyle/>
          <a:p>
            <a:pPr>
              <a:lnSpc>
                <a:spcPct val="115000"/>
              </a:lnSpc>
              <a:buClr>
                <a:schemeClr val="tx1"/>
              </a:buClr>
              <a:buFont typeface="Wingdings" pitchFamily="2" charset="2"/>
              <a:buChar char="§"/>
            </a:pPr>
            <a:r>
              <a:rPr lang="en-US" sz="2300" dirty="0" smtClean="0"/>
              <a:t>Park Holding, the main shareholder of Park Elektrik with 61% share, is solely owned by Mr. Turgay Ciner. </a:t>
            </a:r>
          </a:p>
          <a:p>
            <a:pPr>
              <a:lnSpc>
                <a:spcPct val="115000"/>
              </a:lnSpc>
              <a:buClr>
                <a:schemeClr val="tx1"/>
              </a:buClr>
              <a:buFont typeface="Wingdings" pitchFamily="2" charset="2"/>
              <a:buChar char="§"/>
            </a:pPr>
            <a:r>
              <a:rPr lang="en-US" sz="2300" dirty="0" smtClean="0"/>
              <a:t>Ranking among the largest Groups of Turkey, Ciner Group’s history goes back to 1978 when it was founded. The Group has a diversified business portfolio. However, the Group’s main line of businesses are mining and energy in which it has a wide expertise. </a:t>
            </a:r>
          </a:p>
          <a:p>
            <a:pPr>
              <a:lnSpc>
                <a:spcPct val="115000"/>
              </a:lnSpc>
              <a:buClr>
                <a:schemeClr val="tx1"/>
              </a:buClr>
              <a:buFont typeface="Wingdings" pitchFamily="2" charset="2"/>
              <a:buChar char="§"/>
            </a:pPr>
            <a:r>
              <a:rPr lang="en-US" sz="2300" dirty="0" smtClean="0"/>
              <a:t>Ciner Group is a pioneering actor in energy and mining sector given its new and initial steps since early 1990s. In line with accelerated privatization efforts in 1990s, the Group successfully involved in mining –mainly in coal mining- and energy sectors which are the underlying sectors of the Group’s fast growth.</a:t>
            </a:r>
          </a:p>
          <a:p>
            <a:pPr>
              <a:lnSpc>
                <a:spcPct val="115000"/>
              </a:lnSpc>
              <a:buClr>
                <a:schemeClr val="tx1"/>
              </a:buClr>
              <a:buFont typeface="Wingdings" pitchFamily="2" charset="2"/>
              <a:buChar char="§"/>
            </a:pPr>
            <a:r>
              <a:rPr lang="en-US" sz="2300" dirty="0" smtClean="0"/>
              <a:t>In recent years, Group entered a new area of mining through trona mining and soda ash production in Turkey and US</a:t>
            </a:r>
            <a:r>
              <a:rPr lang="tr-TR" sz="2300" dirty="0" smtClean="0"/>
              <a:t>.</a:t>
            </a:r>
            <a:r>
              <a:rPr lang="en-US" sz="2300" dirty="0" smtClean="0"/>
              <a:t> Soda ash is an essential raw material used </a:t>
            </a:r>
            <a:r>
              <a:rPr lang="tr-TR" sz="2300" dirty="0" smtClean="0"/>
              <a:t>mainly </a:t>
            </a:r>
            <a:r>
              <a:rPr lang="en-US" sz="2300" dirty="0" smtClean="0"/>
              <a:t>in glass, chemicals and detergents industries. The Group’s total soda ash production capacity amounted to 6.9 mn tons/year including its production units in Beypazarı </a:t>
            </a:r>
            <a:r>
              <a:rPr lang="tr-TR" sz="2300" dirty="0" smtClean="0"/>
              <a:t>&amp;</a:t>
            </a:r>
            <a:r>
              <a:rPr lang="en-US" sz="2300" dirty="0" smtClean="0"/>
              <a:t> Kazan</a:t>
            </a:r>
            <a:r>
              <a:rPr lang="tr-TR" sz="2300" dirty="0" smtClean="0"/>
              <a:t>-</a:t>
            </a:r>
            <a:r>
              <a:rPr lang="en-US" sz="2300" dirty="0" smtClean="0"/>
              <a:t>Turkey and Wyoming</a:t>
            </a:r>
            <a:r>
              <a:rPr lang="tr-TR" sz="2300" dirty="0" smtClean="0"/>
              <a:t>-</a:t>
            </a:r>
            <a:r>
              <a:rPr lang="en-US" sz="2300" dirty="0" smtClean="0"/>
              <a:t>USA. As one of the largest and lowest cost producers of natural soda ash worldwide, Ciner Group also invested in glass production in 2013 with a 1000 ton/day capacity in two lines in </a:t>
            </a:r>
            <a:r>
              <a:rPr lang="tr-TR" sz="2300" dirty="0" smtClean="0"/>
              <a:t>Bozöyük, </a:t>
            </a:r>
            <a:r>
              <a:rPr lang="en-US" sz="2300" dirty="0" smtClean="0"/>
              <a:t>Central Anatolia</a:t>
            </a:r>
            <a:r>
              <a:rPr lang="tr-TR" sz="2300" dirty="0" smtClean="0"/>
              <a:t>, Turkey</a:t>
            </a:r>
            <a:r>
              <a:rPr lang="en-US" sz="2300" dirty="0" smtClean="0"/>
              <a:t>. </a:t>
            </a:r>
          </a:p>
          <a:p>
            <a:pPr marL="0" indent="0" eaLnBrk="1" hangingPunct="1">
              <a:lnSpc>
                <a:spcPct val="80000"/>
              </a:lnSpc>
              <a:buClr>
                <a:schemeClr val="tx1"/>
              </a:buClr>
              <a:buNone/>
            </a:pPr>
            <a:endParaRPr lang="tr-TR" sz="2300" dirty="0"/>
          </a:p>
          <a:p>
            <a:pPr marL="0" indent="0" eaLnBrk="1" hangingPunct="1">
              <a:lnSpc>
                <a:spcPct val="80000"/>
              </a:lnSpc>
              <a:buClr>
                <a:schemeClr val="tx1"/>
              </a:buClr>
              <a:buNone/>
            </a:pPr>
            <a:endParaRPr lang="en-US" sz="2300" dirty="0" smtClean="0"/>
          </a:p>
          <a:p>
            <a:pPr marL="0" indent="0" eaLnBrk="1" hangingPunct="1">
              <a:lnSpc>
                <a:spcPct val="80000"/>
              </a:lnSpc>
              <a:buClr>
                <a:schemeClr val="tx1"/>
              </a:buClr>
              <a:buFont typeface="Wingdings" pitchFamily="2" charset="2"/>
              <a:buChar char="§"/>
            </a:pPr>
            <a:endParaRPr lang="en-US" sz="2300" dirty="0" smtClean="0"/>
          </a:p>
        </p:txBody>
      </p:sp>
      <p:sp>
        <p:nvSpPr>
          <p:cNvPr id="10" name="Subtitle 2"/>
          <p:cNvSpPr>
            <a:spLocks noGrp="1"/>
          </p:cNvSpPr>
          <p:nvPr>
            <p:ph type="subTitle" idx="1"/>
          </p:nvPr>
        </p:nvSpPr>
        <p:spPr>
          <a:xfrm>
            <a:off x="160421" y="328231"/>
            <a:ext cx="8318798" cy="394138"/>
          </a:xfrm>
        </p:spPr>
        <p:txBody>
          <a:bodyPr>
            <a:noAutofit/>
          </a:bodyPr>
          <a:lstStyle/>
          <a:p>
            <a:pPr algn="l"/>
            <a:r>
              <a:rPr lang="tr-TR" sz="3000" b="1" dirty="0" smtClean="0"/>
              <a:t>Ciner </a:t>
            </a:r>
            <a:r>
              <a:rPr lang="tr-TR" sz="3000" b="1" dirty="0" err="1" smtClean="0"/>
              <a:t>Group’s</a:t>
            </a:r>
            <a:r>
              <a:rPr lang="tr-TR" sz="3000" b="1" dirty="0" smtClean="0"/>
              <a:t> </a:t>
            </a:r>
            <a:r>
              <a:rPr lang="tr-TR" sz="3000" b="1" dirty="0" err="1" smtClean="0"/>
              <a:t>History</a:t>
            </a:r>
            <a:endParaRPr lang="tr-TR" sz="3000" b="1" dirty="0"/>
          </a:p>
        </p:txBody>
      </p:sp>
    </p:spTree>
    <p:extLst>
      <p:ext uri="{BB962C8B-B14F-4D97-AF65-F5344CB8AC3E}">
        <p14:creationId xmlns:p14="http://schemas.microsoft.com/office/powerpoint/2010/main" val="2092233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06208"/>
            <a:ext cx="12192000" cy="1103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5" name="Straight Connector 4"/>
          <p:cNvCxnSpPr/>
          <p:nvPr/>
        </p:nvCxnSpPr>
        <p:spPr>
          <a:xfrm flipV="1">
            <a:off x="0" y="804047"/>
            <a:ext cx="12192000" cy="7590"/>
          </a:xfrm>
          <a:prstGeom prst="line">
            <a:avLst/>
          </a:prstGeom>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a:xfrm>
            <a:off x="286404" y="6419414"/>
            <a:ext cx="2743200" cy="365125"/>
          </a:xfrm>
        </p:spPr>
        <p:txBody>
          <a:bodyPr/>
          <a:lstStyle/>
          <a:p>
            <a:r>
              <a:rPr lang="tr-TR" sz="1500" dirty="0" smtClean="0"/>
              <a:t>September 2017</a:t>
            </a:r>
            <a:endParaRPr lang="tr-TR" sz="1500" dirty="0"/>
          </a:p>
        </p:txBody>
      </p:sp>
      <p:sp>
        <p:nvSpPr>
          <p:cNvPr id="8" name="Footer Placeholder 7"/>
          <p:cNvSpPr>
            <a:spLocks noGrp="1"/>
          </p:cNvSpPr>
          <p:nvPr>
            <p:ph type="ftr" sz="quarter" idx="11"/>
          </p:nvPr>
        </p:nvSpPr>
        <p:spPr>
          <a:xfrm>
            <a:off x="4164725" y="6435180"/>
            <a:ext cx="4114800" cy="365125"/>
          </a:xfrm>
        </p:spPr>
        <p:txBody>
          <a:bodyPr/>
          <a:lstStyle/>
          <a:p>
            <a:r>
              <a:rPr lang="tr-TR" sz="1500" dirty="0" smtClean="0"/>
              <a:t>Park Elektrik </a:t>
            </a:r>
            <a:endParaRPr lang="tr-TR" sz="1500" dirty="0"/>
          </a:p>
        </p:txBody>
      </p:sp>
      <p:sp>
        <p:nvSpPr>
          <p:cNvPr id="9" name="Slide Number Placeholder 8"/>
          <p:cNvSpPr>
            <a:spLocks noGrp="1"/>
          </p:cNvSpPr>
          <p:nvPr>
            <p:ph type="sldNum" sz="quarter" idx="12"/>
          </p:nvPr>
        </p:nvSpPr>
        <p:spPr>
          <a:xfrm>
            <a:off x="8847090" y="6435180"/>
            <a:ext cx="2743200" cy="365125"/>
          </a:xfrm>
        </p:spPr>
        <p:txBody>
          <a:bodyPr/>
          <a:lstStyle/>
          <a:p>
            <a:fld id="{688ECFB0-7AD8-4BB4-AE3B-B98E2C63A465}" type="slidenum">
              <a:rPr lang="tr-TR" sz="1500" smtClean="0"/>
              <a:t>9</a:t>
            </a:fld>
            <a:endParaRPr lang="tr-TR" sz="1500"/>
          </a:p>
        </p:txBody>
      </p:sp>
      <p:sp>
        <p:nvSpPr>
          <p:cNvPr id="11" name="Rectangle 2"/>
          <p:cNvSpPr txBox="1">
            <a:spLocks noChangeArrowheads="1"/>
          </p:cNvSpPr>
          <p:nvPr/>
        </p:nvSpPr>
        <p:spPr>
          <a:xfrm>
            <a:off x="175309" y="1237369"/>
            <a:ext cx="8104216" cy="571504"/>
          </a:xfrm>
          <a:prstGeom prst="rect">
            <a:avLst/>
          </a:prstGeom>
        </p:spPr>
        <p:txBody>
          <a:bodyPr vert="horz" lIns="234000" tIns="45720" rIns="41400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900" b="1" dirty="0" smtClean="0">
                <a:latin typeface="+mn-lt"/>
              </a:rPr>
              <a:t>I</a:t>
            </a:r>
            <a:r>
              <a:rPr lang="tr-TR" sz="2900" b="1" dirty="0" smtClean="0">
                <a:latin typeface="+mn-lt"/>
              </a:rPr>
              <a:t>II</a:t>
            </a:r>
            <a:r>
              <a:rPr lang="en-US" sz="2900" b="1" dirty="0" smtClean="0">
                <a:latin typeface="+mn-lt"/>
              </a:rPr>
              <a:t>.	</a:t>
            </a:r>
            <a:r>
              <a:rPr lang="tr-TR" sz="2900" b="1" dirty="0" smtClean="0">
                <a:latin typeface="+mn-lt"/>
              </a:rPr>
              <a:t>Participations of Park Elektrik </a:t>
            </a:r>
            <a:endParaRPr lang="en-US" sz="2900" b="1" dirty="0">
              <a:latin typeface="+mn-lt"/>
            </a:endParaRPr>
          </a:p>
        </p:txBody>
      </p:sp>
    </p:spTree>
    <p:extLst>
      <p:ext uri="{BB962C8B-B14F-4D97-AF65-F5344CB8AC3E}">
        <p14:creationId xmlns:p14="http://schemas.microsoft.com/office/powerpoint/2010/main" val="9177200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2904</TotalTime>
  <Words>1850</Words>
  <Application>Microsoft Office PowerPoint</Application>
  <PresentationFormat>Widescreen</PresentationFormat>
  <Paragraphs>600</Paragraphs>
  <Slides>26</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Arial Tur</vt:lpstr>
      <vt:lpstr>AvantGarde</vt:lpstr>
      <vt:lpstr>Calibri</vt:lpstr>
      <vt:lpstr>Calibri Light</vt:lpstr>
      <vt:lpstr>Times New Roman</vt:lpstr>
      <vt:lpstr>Wingdings</vt:lpstr>
      <vt:lpstr>Office Theme</vt:lpstr>
      <vt:lpstr>Park Elektrik Üretim Madencilik  Sanayi  ve Ticaret A.Ş.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hfdhdfh</dc:title>
  <dc:creator>Yeşim Bilginturan</dc:creator>
  <cp:lastModifiedBy>Yeşim Bilginturan</cp:lastModifiedBy>
  <cp:revision>104</cp:revision>
  <cp:lastPrinted>2017-06-06T14:05:35Z</cp:lastPrinted>
  <dcterms:created xsi:type="dcterms:W3CDTF">2017-06-05T10:36:39Z</dcterms:created>
  <dcterms:modified xsi:type="dcterms:W3CDTF">2017-11-09T14:34:50Z</dcterms:modified>
</cp:coreProperties>
</file>